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media/media1.m4a" ContentType="audio/unknown"/>
  <Override PartName="/ppt/media/media2.m4a" ContentType="audio/unknown"/>
  <Override PartName="/ppt/media/media3.m4a" ContentType="audio/unknown"/>
  <Override PartName="/ppt/media/media4.m4a" ContentType="audio/unknown"/>
  <Override PartName="/ppt/media/media5.m4a" ContentType="audio/unknown"/>
  <Override PartName="/ppt/media/media6.m4a" ContentType="audio/unknown"/>
  <Override PartName="/ppt/media/media7.m4a" ContentType="audio/unknown"/>
  <Override PartName="/ppt/media/media8.m4a" ContentType="audio/unknown"/>
  <Override PartName="/ppt/media/media9.m4a" ContentType="audio/unknown"/>
  <Override PartName="/ppt/media/media10.m4a" ContentType="audio/unknown"/>
  <Override PartName="/ppt/media/media11.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s>

</file>

<file path=ppt/media/image1.png>
</file>

<file path=ppt/media/image1.tif>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51" name="Shape 51"/>
          <p:cNvSpPr/>
          <p:nvPr>
            <p:ph type="sldImg"/>
          </p:nvPr>
        </p:nvSpPr>
        <p:spPr>
          <a:xfrm>
            <a:off x="1143000" y="685800"/>
            <a:ext cx="4572000" cy="3429000"/>
          </a:xfrm>
          <a:prstGeom prst="rect">
            <a:avLst/>
          </a:prstGeom>
        </p:spPr>
        <p:txBody>
          <a:bodyPr/>
          <a:lstStyle/>
          <a:p>
            <a:pPr/>
          </a:p>
        </p:txBody>
      </p:sp>
      <p:sp>
        <p:nvSpPr>
          <p:cNvPr id="52" name="Shape 5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prstGeom prst="rect">
            <a:avLst/>
          </a:prstGeom>
        </p:spPr>
        <p:txBody>
          <a:bodyPr/>
          <a:lstStyle>
            <a:lvl1pPr>
              <a:defRPr>
                <a:solidFill>
                  <a:srgbClr val="000080"/>
                </a:solidFill>
              </a:defRPr>
            </a:lvl1pPr>
          </a:lstStyle>
          <a:p>
            <a:pPr/>
            <a:r>
              <a:t>Title Text</a:t>
            </a:r>
          </a:p>
        </p:txBody>
      </p:sp>
      <p:sp>
        <p:nvSpPr>
          <p:cNvPr id="3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5" y="312537"/>
            <a:ext cx="7804550" cy="1518050"/>
          </a:xfrm>
          <a:prstGeom prst="rect">
            <a:avLst/>
          </a:prstGeom>
        </p:spPr>
        <p:txBody>
          <a:bodyPr lIns="35716" tIns="35716" rIns="35716" bIns="35716"/>
          <a:lstStyle>
            <a:lvl1pPr defTabSz="410763"/>
          </a:lstStyle>
          <a:p>
            <a:pPr/>
            <a:r>
              <a:t>Title Text</a:t>
            </a:r>
          </a:p>
        </p:txBody>
      </p:sp>
      <p:sp>
        <p:nvSpPr>
          <p:cNvPr id="44"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marL="740832" indent="-296332" defTabSz="410763"/>
            <a:lvl3pPr marL="1185332" indent="-296332" defTabSz="410763"/>
            <a:lvl4pPr indent="-296332"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delong-baumol.pdf" TargetMode="External"/><Relationship Id="rId3" Type="http://schemas.openxmlformats.org/officeDocument/2006/relationships/hyperlink" Target="https://www.piie.com/blogs/realtime-economic-issues-watch/everything-you-know-about-cross-country-convergence-now-wrong" TargetMode="External"/><Relationship Id="rId4" Type="http://schemas.openxmlformats.org/officeDocument/2006/relationships/hyperlink" Target="https://github.com/braddelong/public-files/blob/master/econ-135-lecture-15.pptx" TargetMode="External"/><Relationship Id="rId5" Type="http://schemas.openxmlformats.org/officeDocument/2006/relationships/hyperlink" Target="https://bcourses.berkeley.edu/courses/1487685/assignments/8082488" TargetMode="External"/><Relationship Id="rId6" Type="http://schemas.openxmlformats.org/officeDocument/2006/relationships/hyperlink" Target="https://github.com/braddelong/public-files/blob/master/econ-135-lecture-16.pptx" TargetMode="External"/><Relationship Id="rId7" Type="http://schemas.openxmlformats.org/officeDocument/2006/relationships/hyperlink" Target="https://delong.typepad.com/sdj/2008/04/w-arthur-lewis.html" TargetMode="External"/><Relationship Id="rId8" Type="http://schemas.openxmlformats.org/officeDocument/2006/relationships/hyperlink" Target="https://github.com/braddelong/public-files/blob/master/econ-135-lecture-17.pptx" TargetMode="External"/><Relationship Id="rId9" Type="http://schemas.openxmlformats.org/officeDocument/2006/relationships/hyperlink" Target="https://delong.typepad.com/files/mokyr-lever-europe.pdf" TargetMode="External"/><Relationship Id="rId10" Type="http://schemas.openxmlformats.org/officeDocument/2006/relationships/hyperlink" Target="https://delong.typepad.com/files/coatsworth-institutions.pdf"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tif"/></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15.pptx"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1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0.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1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0.png"/><Relationship Id="rId4" Type="http://schemas.openxmlformats.org/officeDocument/2006/relationships/audio" Target="../media/media4.m4a"/><Relationship Id="rId5" Type="http://schemas.microsoft.com/office/2007/relationships/media" Target="../media/media4.m4a"/><Relationship Id="rId6" Type="http://schemas.openxmlformats.org/officeDocument/2006/relationships/image" Target="../media/image1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0.png"/><Relationship Id="rId4" Type="http://schemas.openxmlformats.org/officeDocument/2006/relationships/audio" Target="../media/media5.m4a"/><Relationship Id="rId5" Type="http://schemas.microsoft.com/office/2007/relationships/media" Target="../media/media5.m4a"/><Relationship Id="rId6" Type="http://schemas.openxmlformats.org/officeDocument/2006/relationships/image" Target="../media/image1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11.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 Id="rId3" Type="http://schemas.openxmlformats.org/officeDocument/2006/relationships/audio" Target="../media/media7.m4a"/><Relationship Id="rId4" Type="http://schemas.microsoft.com/office/2007/relationships/media" Target="../media/media7.m4a"/><Relationship Id="rId5" Type="http://schemas.openxmlformats.org/officeDocument/2006/relationships/image" Target="../media/image1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 Id="rId3" Type="http://schemas.openxmlformats.org/officeDocument/2006/relationships/audio" Target="../media/media8.m4a"/><Relationship Id="rId4" Type="http://schemas.microsoft.com/office/2007/relationships/media" Target="../media/media8.m4a"/><Relationship Id="rId5" Type="http://schemas.openxmlformats.org/officeDocument/2006/relationships/image" Target="../media/image11.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 Id="rId3" Type="http://schemas.openxmlformats.org/officeDocument/2006/relationships/audio" Target="../media/media9.m4a"/><Relationship Id="rId4" Type="http://schemas.microsoft.com/office/2007/relationships/media" Target="../media/media9.m4a"/><Relationship Id="rId5" Type="http://schemas.openxmlformats.org/officeDocument/2006/relationships/image" Target="../media/image11.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11.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 Id="rId3" Type="http://schemas.openxmlformats.org/officeDocument/2006/relationships/audio" Target="../media/media11.m4a"/><Relationship Id="rId4" Type="http://schemas.microsoft.com/office/2007/relationships/media" Target="../media/media11.m4a"/><Relationship Id="rId5" Type="http://schemas.openxmlformats.org/officeDocument/2006/relationships/image" Target="../media/image1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ourworldindata.org/coronavirus" TargetMode="External"/><Relationship Id="rId3" Type="http://schemas.openxmlformats.org/officeDocument/2006/relationships/hyperlink" Target="https://www.worldometers.info/coronavirus/" TargetMode="External"/><Relationship Id="rId4" Type="http://schemas.openxmlformats.org/officeDocument/2006/relationships/hyperlink" Target="https://www.ft.com/content/a26fbf7e-48f8-11ea-aeb3-955839e06441" TargetMode="External"/><Relationship Id="rId5" Type="http://schemas.openxmlformats.org/officeDocument/2006/relationships/hyperlink" Target="https://www.nytimes.com/interactive/2020/us/coronavirus-us-cases.html" TargetMode="External"/><Relationship Id="rId6"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 name="14. Th Mar 12: 4.3. Globalization Advances and Retreats…"/>
          <p:cNvSpPr txBox="1"/>
          <p:nvPr>
            <p:ph type="body" idx="4294967295"/>
          </p:nvPr>
        </p:nvSpPr>
        <p:spPr>
          <a:xfrm>
            <a:off x="277663" y="1270000"/>
            <a:ext cx="8572501" cy="5080000"/>
          </a:xfrm>
          <a:prstGeom prst="rect">
            <a:avLst/>
          </a:prstGeom>
        </p:spPr>
        <p:txBody>
          <a:bodyPr lIns="45718" tIns="45718" rIns="45718" bIns="45718" anchor="t"/>
          <a:lstStyle/>
          <a:p>
            <a:pPr marL="0" indent="0" defTabSz="262158">
              <a:spcBef>
                <a:spcPts val="0"/>
              </a:spcBef>
              <a:buSzTx/>
              <a:buFont typeface="Arial"/>
              <a:buNone/>
              <a:defRPr b="1" sz="1316">
                <a:uFill>
                  <a:solidFill>
                    <a:srgbClr val="000000"/>
                  </a:solidFill>
                </a:uFill>
                <a:latin typeface="+mj-lt"/>
                <a:ea typeface="+mj-ea"/>
                <a:cs typeface="+mj-cs"/>
                <a:sym typeface="Helvetica"/>
              </a:defRPr>
            </a:pPr>
            <a:r>
              <a:t>15. T Mar 17: 4.4. Convergence and Its Absence</a:t>
            </a:r>
          </a:p>
          <a:p>
            <a:pPr marL="137977" indent="-137977" defTabSz="262158">
              <a:spcBef>
                <a:spcPts val="0"/>
              </a:spcBef>
              <a:buSzPct val="100000"/>
              <a:defRPr b="1" sz="1128">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J. Bradford DeLong (1986): Productivity Growth, Convergence, and Welfare: Comment </a:t>
            </a:r>
            <a:r>
              <a:rPr b="0">
                <a:solidFill>
                  <a:srgbClr val="2D3B45"/>
                </a:solidFill>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rPr>
              <a:t>https://github.com/braddelong/public-files/blob/master/delong-baumol.pdf&gt;</a:t>
            </a:r>
            <a:endParaRPr>
              <a:latin typeface="Times New Roman"/>
              <a:ea typeface="Times New Roman"/>
              <a:cs typeface="Times New Roman"/>
              <a:sym typeface="Times New Roman"/>
            </a:endParaRPr>
          </a:p>
          <a:p>
            <a:pPr marL="137977" indent="-137977" defTabSz="262158">
              <a:spcBef>
                <a:spcPts val="0"/>
              </a:spcBef>
              <a:buSzPct val="100000"/>
              <a:defRPr b="1" sz="1128">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Dev Patel, Justin Sandefur, and Arvind Subramanian (2019): Everything You Know about Cross-Country Convergence Is (Now) Wrong &lt;</a:t>
            </a:r>
            <a:r>
              <a:rPr b="0" u="sng">
                <a:solidFill>
                  <a:srgbClr val="0000FF"/>
                </a:solidFill>
                <a:uFill>
                  <a:solidFill>
                    <a:srgbClr val="0000FF"/>
                  </a:solidFill>
                </a:uFill>
                <a:latin typeface="Times New Roman"/>
                <a:ea typeface="Times New Roman"/>
                <a:cs typeface="Times New Roman"/>
                <a:sym typeface="Times New Roman"/>
                <a:hlinkClick r:id="rId3" invalidUrl="" action="" tgtFrame="" tooltip="" history="1" highlightClick="0" endSnd="0"/>
              </a:rPr>
              <a:t>https://www.piie.com/blogs/realtime-economic-issues-watch/everything-you-know-about-cross-country-convergence-now-wrong</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14981" indent="-114981" defTabSz="262158">
              <a:spcBef>
                <a:spcPts val="0"/>
              </a:spcBef>
              <a:buSzPct val="100000"/>
              <a:defRPr b="1" sz="1128">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4" invalidUrl="" action="" tgtFrame="" tooltip="" history="1" highlightClick="0" endSnd="0"/>
              </a:rPr>
              <a:t>https://github.com/braddelong/public-files/blob/master/econ-135-lecture-15.pptx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14981" indent="-114981" defTabSz="262158">
              <a:spcBef>
                <a:spcPts val="0"/>
              </a:spcBef>
              <a:buSzPct val="100000"/>
              <a:defRPr b="1" sz="1128">
                <a:uFill>
                  <a:solidFill>
                    <a:srgbClr val="000000"/>
                  </a:solidFill>
                </a:uFill>
                <a:latin typeface="+mj-lt"/>
                <a:ea typeface="+mj-ea"/>
                <a:cs typeface="+mj-cs"/>
                <a:sym typeface="Helvetica"/>
              </a:defRPr>
            </a:pPr>
            <a:r>
              <a:t>Start</a:t>
            </a:r>
            <a:r>
              <a:rPr b="0">
                <a:latin typeface="Times New Roman"/>
                <a:ea typeface="Times New Roman"/>
                <a:cs typeface="Times New Roman"/>
                <a:sym typeface="Times New Roman"/>
              </a:rPr>
              <a:t>: Assignment 7 (6 pts): &lt;</a:t>
            </a:r>
            <a:r>
              <a:rPr b="0" u="sng">
                <a:solidFill>
                  <a:srgbClr val="0000FF"/>
                </a:solidFill>
                <a:uFill>
                  <a:solidFill>
                    <a:srgbClr val="0000FF"/>
                  </a:solidFill>
                </a:uFill>
                <a:latin typeface="Times New Roman"/>
                <a:ea typeface="Times New Roman"/>
                <a:cs typeface="Times New Roman"/>
                <a:sym typeface="Times New Roman"/>
                <a:hlinkClick r:id="rId5" invalidUrl="" action="" tgtFrame="" tooltip="" history="1" highlightClick="0" endSnd="0"/>
              </a:rPr>
              <a:t>https://bcourses.berkeley.edu/courses/1487685/assignments/8082488</a:t>
            </a:r>
            <a:r>
              <a:rPr b="0">
                <a:latin typeface="Times New Roman"/>
                <a:ea typeface="Times New Roman"/>
                <a:cs typeface="Times New Roman"/>
                <a:sym typeface="Times New Roman"/>
              </a:rPr>
              <a:t>&gt; Tell Us What Is Happening to You, and What You Wish For; due Mar 20</a:t>
            </a:r>
            <a:endParaRPr>
              <a:latin typeface="Times New Roman"/>
              <a:ea typeface="Times New Roman"/>
              <a:cs typeface="Times New Roman"/>
              <a:sym typeface="Times New Roman"/>
            </a:endParaRPr>
          </a:p>
          <a:p>
            <a:pPr marL="0" indent="0" defTabSz="262158">
              <a:spcBef>
                <a:spcPts val="0"/>
              </a:spcBef>
              <a:buSzTx/>
              <a:buFont typeface="Arial"/>
              <a:buNone/>
              <a:defRPr b="1" sz="1316">
                <a:uFill>
                  <a:solidFill>
                    <a:srgbClr val="000000"/>
                  </a:solidFill>
                </a:uFill>
                <a:latin typeface="+mj-lt"/>
                <a:ea typeface="+mj-ea"/>
                <a:cs typeface="+mj-cs"/>
                <a:sym typeface="Helvetica"/>
              </a:defRPr>
            </a:pPr>
          </a:p>
          <a:p>
            <a:pPr marL="0" indent="0" defTabSz="262158">
              <a:spcBef>
                <a:spcPts val="0"/>
              </a:spcBef>
              <a:buSzTx/>
              <a:buFont typeface="Arial"/>
              <a:buNone/>
              <a:defRPr b="1" sz="1316">
                <a:uFill>
                  <a:solidFill>
                    <a:srgbClr val="000000"/>
                  </a:solidFill>
                </a:uFill>
                <a:latin typeface="+mj-lt"/>
                <a:ea typeface="+mj-ea"/>
                <a:cs typeface="+mj-cs"/>
                <a:sym typeface="Helvetica"/>
              </a:defRPr>
            </a:pPr>
            <a:r>
              <a:t>16. Th Mar 19: 4.5. Inequality and Plutocracy</a:t>
            </a:r>
          </a:p>
          <a:p>
            <a:pPr marL="114981" indent="-114981" defTabSz="262158">
              <a:spcBef>
                <a:spcPts val="0"/>
              </a:spcBef>
              <a:buSzPct val="100000"/>
              <a:defRPr b="1" sz="1128">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6" invalidUrl="" action="" tgtFrame="" tooltip="" history="1" highlightClick="0" endSnd="0"/>
              </a:rPr>
              <a:t>https://github.com/braddelong/public-files/blob/master/econ-135-lecture-16.pptx</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14981" indent="-114981" defTabSz="262158">
              <a:spcBef>
                <a:spcPts val="0"/>
              </a:spcBef>
              <a:buSzPct val="100000"/>
              <a:defRPr b="1" sz="1128">
                <a:uFill>
                  <a:solidFill>
                    <a:srgbClr val="000000"/>
                  </a:solidFill>
                </a:uFill>
                <a:latin typeface="+mj-lt"/>
                <a:ea typeface="+mj-ea"/>
                <a:cs typeface="+mj-cs"/>
                <a:sym typeface="Helvetica"/>
              </a:defRPr>
            </a:pPr>
            <a:r>
              <a:t>Finish</a:t>
            </a:r>
            <a:r>
              <a:rPr b="0">
                <a:latin typeface="Times New Roman"/>
                <a:ea typeface="Times New Roman"/>
                <a:cs typeface="Times New Roman"/>
                <a:sym typeface="Times New Roman"/>
              </a:rPr>
              <a:t>: Assignment 7 (6 pts): &lt;</a:t>
            </a:r>
            <a:r>
              <a:rPr b="0" u="sng">
                <a:solidFill>
                  <a:srgbClr val="0000FF"/>
                </a:solidFill>
                <a:uFill>
                  <a:solidFill>
                    <a:srgbClr val="0000FF"/>
                  </a:solidFill>
                </a:uFill>
                <a:latin typeface="Times New Roman"/>
                <a:ea typeface="Times New Roman"/>
                <a:cs typeface="Times New Roman"/>
                <a:sym typeface="Times New Roman"/>
                <a:hlinkClick r:id="rId5" invalidUrl="" action="" tgtFrame="" tooltip="" history="1" highlightClick="0" endSnd="0"/>
              </a:rPr>
              <a:t>https://bcourses.berkeley.edu/courses/1487685/assignments/8082488</a:t>
            </a:r>
            <a:r>
              <a:rPr b="0">
                <a:latin typeface="Times New Roman"/>
                <a:ea typeface="Times New Roman"/>
                <a:cs typeface="Times New Roman"/>
                <a:sym typeface="Times New Roman"/>
              </a:rPr>
              <a:t>&gt; Tell Us What Is Happening to You, and What You Wish For; due Mar 20</a:t>
            </a:r>
            <a:endParaRPr>
              <a:latin typeface="Times New Roman"/>
              <a:ea typeface="Times New Roman"/>
              <a:cs typeface="Times New Roman"/>
              <a:sym typeface="Times New Roman"/>
            </a:endParaRPr>
          </a:p>
          <a:p>
            <a:pPr marL="114981" indent="-114981" defTabSz="262158">
              <a:spcBef>
                <a:spcPts val="0"/>
              </a:spcBef>
              <a:buSzPct val="100000"/>
              <a:defRPr b="1" sz="1128">
                <a:uFill>
                  <a:solidFill>
                    <a:srgbClr val="000000"/>
                  </a:solidFill>
                </a:uFill>
                <a:latin typeface="+mj-lt"/>
                <a:ea typeface="+mj-ea"/>
                <a:cs typeface="+mj-cs"/>
                <a:sym typeface="Helvetica"/>
              </a:defRPr>
            </a:pPr>
            <a:r>
              <a:t>Start</a:t>
            </a:r>
            <a:r>
              <a:rPr>
                <a:latin typeface="Times New Roman"/>
                <a:ea typeface="Times New Roman"/>
                <a:cs typeface="Times New Roman"/>
                <a:sym typeface="Times New Roman"/>
              </a:rPr>
              <a:t>: </a:t>
            </a:r>
            <a:r>
              <a:rPr b="0">
                <a:latin typeface="Times New Roman"/>
                <a:ea typeface="Times New Roman"/>
                <a:cs typeface="Times New Roman"/>
                <a:sym typeface="Times New Roman"/>
              </a:rPr>
              <a:t>Assignment 8: character of modern economic growth paper; due Mar 25</a:t>
            </a:r>
            <a:endParaRPr>
              <a:latin typeface="Times New Roman"/>
              <a:ea typeface="Times New Roman"/>
              <a:cs typeface="Times New Roman"/>
              <a:sym typeface="Times New Roman"/>
            </a:endParaRPr>
          </a:p>
          <a:p>
            <a:pPr marL="0" indent="0" defTabSz="262158">
              <a:spcBef>
                <a:spcPts val="0"/>
              </a:spcBef>
              <a:buSzTx/>
              <a:buFont typeface="Arial"/>
              <a:buNone/>
              <a:defRPr sz="1316">
                <a:uFill>
                  <a:solidFill>
                    <a:srgbClr val="000000"/>
                  </a:solidFill>
                </a:uFill>
                <a:latin typeface="+mj-lt"/>
                <a:ea typeface="+mj-ea"/>
                <a:cs typeface="+mj-cs"/>
                <a:sym typeface="Helvetica"/>
              </a:defRPr>
            </a:pPr>
          </a:p>
          <a:p>
            <a:pPr marL="0" indent="0" defTabSz="262158">
              <a:spcBef>
                <a:spcPts val="0"/>
              </a:spcBef>
              <a:buSzTx/>
              <a:buFont typeface="Arial"/>
              <a:buNone/>
              <a:defRPr b="1" sz="1316">
                <a:uFill>
                  <a:solidFill>
                    <a:srgbClr val="000000"/>
                  </a:solidFill>
                </a:uFill>
                <a:latin typeface="+mj-lt"/>
                <a:ea typeface="+mj-ea"/>
                <a:cs typeface="+mj-cs"/>
                <a:sym typeface="Helvetica"/>
              </a:defRPr>
            </a:pPr>
            <a:r>
              <a:t>17. Tu Mar 31: 4.6. The Development of Underdevelopment</a:t>
            </a:r>
          </a:p>
          <a:p>
            <a:pPr marL="137977" indent="-137977" defTabSz="262158">
              <a:spcBef>
                <a:spcPts val="0"/>
              </a:spcBef>
              <a:buSzPct val="100000"/>
              <a:defRPr b="1" sz="1128">
                <a:uFill>
                  <a:solidFill>
                    <a:srgbClr val="000000"/>
                  </a:solidFill>
                </a:uFill>
                <a:latin typeface="+mj-lt"/>
                <a:ea typeface="+mj-ea"/>
                <a:cs typeface="+mj-cs"/>
                <a:sym typeface="Helvetica"/>
              </a:defRPr>
            </a:pPr>
            <a:r>
              <a:t>Read After: </a:t>
            </a:r>
            <a:r>
              <a:rPr b="0">
                <a:latin typeface="Times New Roman"/>
                <a:ea typeface="Times New Roman"/>
                <a:cs typeface="Times New Roman"/>
                <a:sym typeface="Times New Roman"/>
              </a:rPr>
              <a:t> W. Arthur Lewis (1978): Evolution of the International Economic Order &lt;</a:t>
            </a:r>
            <a:r>
              <a:rPr b="0" u="sng">
                <a:solidFill>
                  <a:srgbClr val="0000FF"/>
                </a:solidFill>
                <a:uFill>
                  <a:solidFill>
                    <a:srgbClr val="0000FF"/>
                  </a:solidFill>
                </a:uFill>
                <a:latin typeface="Times New Roman"/>
                <a:ea typeface="Times New Roman"/>
                <a:cs typeface="Times New Roman"/>
                <a:sym typeface="Times New Roman"/>
                <a:hlinkClick r:id="rId7" invalidUrl="" action="" tgtFrame="" tooltip="" history="1" highlightClick="0" endSnd="0"/>
              </a:rPr>
              <a:t>https://delong.typepad.com/sdj/2008/04/w-arthur-lewis.html</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37977" indent="-137977" defTabSz="262158">
              <a:spcBef>
                <a:spcPts val="0"/>
              </a:spcBef>
              <a:buSzPct val="100000"/>
              <a:defRPr b="1" sz="1128">
                <a:uFill>
                  <a:solidFill>
                    <a:srgbClr val="000000"/>
                  </a:solidFill>
                </a:uFill>
                <a:latin typeface="+mj-lt"/>
                <a:ea typeface="+mj-ea"/>
                <a:cs typeface="+mj-cs"/>
                <a:sym typeface="Helvetica"/>
              </a:defRPr>
            </a:pPr>
            <a:r>
              <a:t>Slides</a:t>
            </a:r>
            <a:r>
              <a:rPr b="0">
                <a:latin typeface="Times New Roman"/>
                <a:ea typeface="Times New Roman"/>
                <a:cs typeface="Times New Roman"/>
                <a:sym typeface="Times New Roman"/>
              </a:rPr>
              <a:t>: &lt;</a:t>
            </a:r>
            <a:r>
              <a:rPr b="0" u="sng">
                <a:solidFill>
                  <a:srgbClr val="0000FF"/>
                </a:solidFill>
                <a:uFill>
                  <a:solidFill>
                    <a:srgbClr val="0000FF"/>
                  </a:solidFill>
                </a:uFill>
                <a:latin typeface="Times New Roman"/>
                <a:ea typeface="Times New Roman"/>
                <a:cs typeface="Times New Roman"/>
                <a:sym typeface="Times New Roman"/>
                <a:hlinkClick r:id="rId8" invalidUrl="" action="" tgtFrame="" tooltip="" history="1" highlightClick="0" endSnd="0"/>
              </a:rPr>
              <a:t>https://github.com/braddelong/public-files/blob/master/econ-135-lecture-17.pptx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37977" indent="-137977" defTabSz="262158">
              <a:spcBef>
                <a:spcPts val="0"/>
              </a:spcBef>
              <a:buSzPct val="100000"/>
              <a:defRPr b="1" sz="1128">
                <a:uFill>
                  <a:solidFill>
                    <a:srgbClr val="000000"/>
                  </a:solidFill>
                </a:uFill>
                <a:latin typeface="+mj-lt"/>
                <a:ea typeface="+mj-ea"/>
                <a:cs typeface="+mj-cs"/>
                <a:sym typeface="Helvetica"/>
              </a:defRPr>
            </a:pPr>
            <a:r>
              <a:t>Finish</a:t>
            </a:r>
            <a:r>
              <a:rPr b="0">
                <a:latin typeface="Times New Roman"/>
                <a:ea typeface="Times New Roman"/>
                <a:cs typeface="Times New Roman"/>
                <a:sym typeface="Times New Roman"/>
              </a:rPr>
              <a:t>: Assignment 8: post-1500 growth accelerations paper; due Apr 1</a:t>
            </a:r>
            <a:endParaRPr>
              <a:latin typeface="Times New Roman"/>
              <a:ea typeface="Times New Roman"/>
              <a:cs typeface="Times New Roman"/>
              <a:sym typeface="Times New Roman"/>
            </a:endParaRPr>
          </a:p>
          <a:p>
            <a:pPr marL="137977" indent="-137977" defTabSz="262158">
              <a:spcBef>
                <a:spcPts val="0"/>
              </a:spcBef>
              <a:buSzPct val="100000"/>
              <a:defRPr b="1" sz="1128">
                <a:uFill>
                  <a:solidFill>
                    <a:srgbClr val="000000"/>
                  </a:solidFill>
                </a:uFill>
                <a:latin typeface="+mj-lt"/>
                <a:ea typeface="+mj-ea"/>
                <a:cs typeface="+mj-cs"/>
                <a:sym typeface="Helvetica"/>
              </a:defRPr>
            </a:pPr>
            <a:r>
              <a:t>Start</a:t>
            </a:r>
            <a:r>
              <a:rPr b="0">
                <a:latin typeface="Times New Roman"/>
                <a:ea typeface="Times New Roman"/>
                <a:cs typeface="Times New Roman"/>
                <a:sym typeface="Times New Roman"/>
              </a:rPr>
              <a:t>: Assignment 9: character of modern economic growth paper; due Apr 8</a:t>
            </a:r>
            <a:endParaRPr b="0">
              <a:latin typeface="Times New Roman"/>
              <a:ea typeface="Times New Roman"/>
              <a:cs typeface="Times New Roman"/>
              <a:sym typeface="Times New Roman"/>
            </a:endParaRPr>
          </a:p>
          <a:p>
            <a:pPr marL="0" indent="0" defTabSz="262158">
              <a:spcBef>
                <a:spcPts val="0"/>
              </a:spcBef>
              <a:buSzTx/>
              <a:buFont typeface="Arial"/>
              <a:buNone/>
              <a:defRPr b="1" sz="1316">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0" indent="0" defTabSz="262158">
              <a:spcBef>
                <a:spcPts val="0"/>
              </a:spcBef>
              <a:buSzTx/>
              <a:buFont typeface="Arial"/>
              <a:buNone/>
              <a:defRPr b="1" sz="1316">
                <a:uFill>
                  <a:solidFill>
                    <a:srgbClr val="000000"/>
                  </a:solidFill>
                </a:uFill>
                <a:latin typeface="+mj-lt"/>
                <a:ea typeface="+mj-ea"/>
                <a:cs typeface="+mj-cs"/>
                <a:sym typeface="Helvetica"/>
              </a:defRPr>
            </a:pPr>
            <a:r>
              <a:t>18. Th Apr 2: Touring the Continents: 5.1. Western Europe, North America, and South America</a:t>
            </a:r>
          </a:p>
          <a:p>
            <a:pPr marL="114981" indent="-114981" defTabSz="262158">
              <a:spcBef>
                <a:spcPts val="0"/>
              </a:spcBef>
              <a:buSzPct val="100000"/>
              <a:defRPr b="1" sz="1128">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 Joel Mokyr (1990): </a:t>
            </a:r>
            <a:r>
              <a:rPr b="0" i="1">
                <a:latin typeface="Times New Roman"/>
                <a:ea typeface="Times New Roman"/>
                <a:cs typeface="Times New Roman"/>
                <a:sym typeface="Times New Roman"/>
              </a:rPr>
              <a:t>Lever of Riches</a:t>
            </a:r>
            <a:r>
              <a:rPr b="0">
                <a:latin typeface="Times New Roman"/>
                <a:ea typeface="Times New Roman"/>
                <a:cs typeface="Times New Roman"/>
                <a:sym typeface="Times New Roman"/>
              </a:rPr>
              <a:t>, chapter 10 Britain and Europe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9" invalidUrl="" action="" tgtFrame="" tooltip="" history="1" highlightClick="0" endSnd="0"/>
              </a:rPr>
              <a:t>https://delong.typepad.com/files/mokyr-lever-europe.pdf</a:t>
            </a:r>
            <a:r>
              <a:rPr b="0">
                <a:latin typeface="Times New Roman"/>
                <a:ea typeface="Times New Roman"/>
                <a:cs typeface="Times New Roman"/>
                <a:sym typeface="Times New Roman"/>
              </a:rPr>
              <a:t>&gt; </a:t>
            </a:r>
            <a:endParaRPr b="0">
              <a:latin typeface="Times New Roman"/>
              <a:ea typeface="Times New Roman"/>
              <a:cs typeface="Times New Roman"/>
              <a:sym typeface="Times New Roman"/>
            </a:endParaRPr>
          </a:p>
          <a:p>
            <a:pPr marL="114981" indent="-114981" defTabSz="262158">
              <a:spcBef>
                <a:spcPts val="0"/>
              </a:spcBef>
              <a:buSzPct val="100000"/>
              <a:defRPr b="1" sz="1128">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a:t>
            </a:r>
            <a:r>
              <a:rPr b="0">
                <a:latin typeface="Times New Roman"/>
                <a:ea typeface="Times New Roman"/>
                <a:cs typeface="Times New Roman"/>
                <a:sym typeface="Times New Roman"/>
              </a:rPr>
              <a:t> John Coatsworth (2008).: Inequality, Institutions and Economic Growth in Latin America &lt;</a:t>
            </a:r>
            <a:r>
              <a:rPr b="0" u="sng">
                <a:solidFill>
                  <a:srgbClr val="0000FF"/>
                </a:solidFill>
                <a:uFill>
                  <a:solidFill>
                    <a:srgbClr val="0000FF"/>
                  </a:solidFill>
                </a:uFill>
                <a:latin typeface="Times New Roman"/>
                <a:ea typeface="Times New Roman"/>
                <a:cs typeface="Times New Roman"/>
                <a:sym typeface="Times New Roman"/>
                <a:hlinkClick r:id="rId10" invalidUrl="" action="" tgtFrame="" tooltip="" history="1" highlightClick="0" endSnd="0"/>
              </a:rPr>
              <a:t>https://delong.typepad.com/files/coatsworth-institutions.pdf</a:t>
            </a:r>
            <a:r>
              <a:rPr b="0">
                <a:latin typeface="Times New Roman"/>
                <a:ea typeface="Times New Roman"/>
                <a:cs typeface="Times New Roman"/>
                <a:sym typeface="Times New Roman"/>
              </a:rPr>
              <a:t>&gt; </a:t>
            </a:r>
            <a:endParaRPr b="0">
              <a:latin typeface="Times New Roman"/>
              <a:ea typeface="Times New Roman"/>
              <a:cs typeface="Times New Roman"/>
              <a:sym typeface="Times New Roman"/>
            </a:endParaRPr>
          </a:p>
          <a:p>
            <a:pPr marL="114981" indent="-114981" defTabSz="262158">
              <a:spcBef>
                <a:spcPts val="0"/>
              </a:spcBef>
              <a:buSzPct val="100000"/>
              <a:defRPr b="1" sz="1128">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&lt;https://github.com/braddelong/public-files/blob/master/econ-135-lecture-18.pptx&gt;</a:t>
            </a:r>
          </a:p>
        </p:txBody>
      </p:sp>
      <p:sp>
        <p:nvSpPr>
          <p:cNvPr id="55" name="Roadmap for the Next Two Weeks"/>
          <p:cNvSpPr txBox="1"/>
          <p:nvPr>
            <p:ph type="title" idx="4294967295"/>
          </p:nvPr>
        </p:nvSpPr>
        <p:spPr>
          <a:xfrm>
            <a:off x="277663" y="-2"/>
            <a:ext cx="8572501" cy="1270003"/>
          </a:xfrm>
          <a:prstGeom prst="rect">
            <a:avLst/>
          </a:prstGeom>
        </p:spPr>
        <p:txBody>
          <a:bodyPr lIns="45718" tIns="45718" rIns="45718" bIns="45718"/>
          <a:lstStyle>
            <a:lvl1pPr defTabSz="315468">
              <a:defRPr sz="4100">
                <a:uFill>
                  <a:solidFill>
                    <a:srgbClr val="000000"/>
                  </a:solidFill>
                </a:uFill>
              </a:defRPr>
            </a:lvl1pPr>
          </a:lstStyle>
          <a:p>
            <a:pPr/>
            <a:r>
              <a:t>Roadmap for the Next Two Weeks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Catch Our Breath…"/>
          <p:cNvSpPr txBox="1"/>
          <p:nvPr>
            <p:ph type="title"/>
          </p:nvPr>
        </p:nvSpPr>
        <p:spPr>
          <a:xfrm>
            <a:off x="276457" y="-3"/>
            <a:ext cx="8572501" cy="1270005"/>
          </a:xfrm>
          <a:prstGeom prst="rect">
            <a:avLst/>
          </a:prstGeom>
        </p:spPr>
        <p:txBody>
          <a:bodyPr/>
          <a:lstStyle/>
          <a:p>
            <a:pPr/>
            <a:r>
              <a:t>Notes</a:t>
            </a:r>
          </a:p>
        </p:txBody>
      </p:sp>
      <p:sp>
        <p:nvSpPr>
          <p:cNvPr id="91" name="Ask a couple of questions?…"/>
          <p:cNvSpPr txBox="1"/>
          <p:nvPr>
            <p:ph type="body" sz="half" idx="1"/>
          </p:nvPr>
        </p:nvSpPr>
        <p:spPr>
          <a:xfrm>
            <a:off x="276455" y="1270000"/>
            <a:ext cx="3810005" cy="4762500"/>
          </a:xfrm>
          <a:prstGeom prst="rect">
            <a:avLst/>
          </a:prstGeom>
        </p:spPr>
        <p:txBody>
          <a:bodyPr anchor="t"/>
          <a:lstStyle/>
          <a:p>
            <a:pPr>
              <a:spcBef>
                <a:spcPts val="1200"/>
              </a:spcBef>
            </a:pPr>
          </a:p>
        </p:txBody>
      </p:sp>
      <p:pic>
        <p:nvPicPr>
          <p:cNvPr id="92"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Lecture 14:…"/>
          <p:cNvSpPr txBox="1"/>
          <p:nvPr>
            <p:ph type="title" idx="4294967295"/>
          </p:nvPr>
        </p:nvSpPr>
        <p:spPr>
          <a:xfrm>
            <a:off x="277663" y="-1"/>
            <a:ext cx="8572501" cy="2540001"/>
          </a:xfrm>
          <a:prstGeom prst="rect">
            <a:avLst/>
          </a:prstGeom>
        </p:spPr>
        <p:txBody>
          <a:bodyPr lIns="45718" tIns="45718" rIns="45718" bIns="45718"/>
          <a:lstStyle/>
          <a:p>
            <a:pPr defTabSz="406908">
              <a:defRPr sz="5300">
                <a:uFill>
                  <a:solidFill>
                    <a:srgbClr val="000000"/>
                  </a:solidFill>
                </a:uFill>
                <a:latin typeface="Calibri"/>
                <a:ea typeface="Calibri"/>
                <a:cs typeface="Calibri"/>
                <a:sym typeface="Calibri"/>
              </a:defRPr>
            </a:pPr>
            <a:r>
              <a:t>Lecture 15:</a:t>
            </a:r>
          </a:p>
          <a:p>
            <a:pPr defTabSz="406908">
              <a:defRPr sz="5300">
                <a:uFill>
                  <a:solidFill>
                    <a:srgbClr val="000000"/>
                  </a:solidFill>
                </a:uFill>
                <a:latin typeface="Calibri"/>
                <a:ea typeface="Calibri"/>
                <a:cs typeface="Calibri"/>
                <a:sym typeface="Calibri"/>
              </a:defRPr>
            </a:pPr>
            <a:r>
              <a:t>4.4. Convergence and Its Absence</a:t>
            </a:r>
          </a:p>
        </p:txBody>
      </p:sp>
      <p:sp>
        <p:nvSpPr>
          <p:cNvPr id="95"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402336">
              <a:spcBef>
                <a:spcPts val="1000"/>
              </a:spcBef>
              <a:buSzTx/>
              <a:buFont typeface="Arial"/>
              <a:buNone/>
              <a:defRPr b="1" sz="3100">
                <a:uFill>
                  <a:solidFill>
                    <a:srgbClr val="000000"/>
                  </a:solidFill>
                </a:uFill>
                <a:latin typeface="+mj-lt"/>
                <a:ea typeface="+mj-ea"/>
                <a:cs typeface="+mj-cs"/>
                <a:sym typeface="Helvetica"/>
              </a:defRPr>
            </a:pPr>
          </a:p>
          <a:p>
            <a:pPr marL="0" indent="0" algn="ctr" defTabSz="402336">
              <a:spcBef>
                <a:spcPts val="1000"/>
              </a:spcBef>
              <a:buSzTx/>
              <a:buFont typeface="Arial"/>
              <a:buNone/>
              <a:defRPr b="1" sz="3100">
                <a:uFill>
                  <a:solidFill>
                    <a:srgbClr val="000000"/>
                  </a:solidFill>
                </a:uFill>
                <a:latin typeface="+mj-lt"/>
                <a:ea typeface="+mj-ea"/>
                <a:cs typeface="+mj-cs"/>
                <a:sym typeface="Helvetica"/>
              </a:defRPr>
            </a:pPr>
            <a:r>
              <a:t>Brad DeLong</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r>
              <a:t>Department of Economics &amp; Blum Center, U.C. Berkeley; &amp; WCEG</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r>
              <a:t>last revised: Mo 2020-03-16</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r>
              <a:t>for presentation: Tu 2020-03-17</a:t>
            </a: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p>
          <a:p>
            <a:pPr marL="0" indent="0" algn="ctr" defTabSz="402336">
              <a:spcBef>
                <a:spcPts val="1000"/>
              </a:spcBef>
              <a:buSzTx/>
              <a:buFont typeface="Arial"/>
              <a:buNone/>
              <a:defRPr sz="2100">
                <a:uFill>
                  <a:solidFill>
                    <a:srgbClr val="000000"/>
                  </a:solidFill>
                </a:uFill>
                <a:latin typeface="+mj-lt"/>
                <a:ea typeface="+mj-ea"/>
                <a:cs typeface="+mj-cs"/>
                <a:sym typeface="Helvetica"/>
              </a:defRPr>
            </a:pPr>
          </a:p>
          <a:p>
            <a:pPr marL="0" indent="0" algn="ctr" defTabSz="402336">
              <a:spcBef>
                <a:spcPts val="1000"/>
              </a:spcBef>
              <a:buSzTx/>
              <a:buFont typeface="Arial"/>
              <a:buNone/>
              <a:defRPr sz="1400">
                <a:uFill>
                  <a:solidFill>
                    <a:srgbClr val="000000"/>
                  </a:solidFill>
                </a:uFill>
                <a:latin typeface="+mj-lt"/>
                <a:ea typeface="+mj-ea"/>
                <a:cs typeface="+mj-cs"/>
                <a:sym typeface="Helvetica"/>
              </a:defRPr>
            </a:pPr>
            <a:r>
              <a:t>Original course by Melissa Dell (Harvard Econ 1342), revised by Brad DeLong</a:t>
            </a:r>
          </a:p>
          <a:p>
            <a:pPr marL="0" indent="0" algn="ctr" defTabSz="402336">
              <a:spcBef>
                <a:spcPts val="1000"/>
              </a:spcBef>
              <a:buSzTx/>
              <a:buFont typeface="Arial"/>
              <a:buNone/>
              <a:defRPr sz="1200">
                <a:uFill>
                  <a:solidFill>
                    <a:srgbClr val="000000"/>
                  </a:solidFill>
                </a:uFill>
                <a:latin typeface="+mj-lt"/>
                <a:ea typeface="+mj-ea"/>
                <a:cs typeface="+mj-cs"/>
                <a:sym typeface="Helvetica"/>
              </a:defRPr>
            </a:pPr>
            <a:r>
              <a:rPr sz="1400"/>
              <a:t>&lt;</a:t>
            </a:r>
            <a:r>
              <a:rPr u="sng">
                <a:solidFill>
                  <a:srgbClr val="0000FF"/>
                </a:solidFill>
                <a:uFill>
                  <a:solidFill>
                    <a:srgbClr val="0000FF"/>
                  </a:solidFill>
                </a:uFill>
                <a:hlinkClick r:id="rId2" invalidUrl="" action="" tgtFrame="" tooltip="" history="1" highlightClick="0" endSnd="0"/>
              </a:rPr>
              <a:t>https://github.com/braddelong/public-files/blob/master/econ-135-lecture-15.pptx</a:t>
            </a:r>
            <a:r>
              <a:rPr sz="1400"/>
              <a:t>&gt;</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Big Ideas: Lecture 13: American Ascendancy"/>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14: Globalization Advances and Retreats</a:t>
            </a:r>
          </a:p>
        </p:txBody>
      </p:sp>
      <p:sp>
        <p:nvSpPr>
          <p:cNvPr id="98" name="Takeaways from last lecture:…"/>
          <p:cNvSpPr txBox="1"/>
          <p:nvPr>
            <p:ph type="body" idx="4294967295"/>
          </p:nvPr>
        </p:nvSpPr>
        <p:spPr>
          <a:xfrm>
            <a:off x="277663" y="1270000"/>
            <a:ext cx="8572501" cy="5080000"/>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Takeaways from last lecture:</a:t>
            </a:r>
          </a:p>
          <a:p>
            <a:pPr marL="320841" indent="-320841" defTabSz="457200">
              <a:spcBef>
                <a:spcPts val="1200"/>
              </a:spcBef>
              <a:buSzPct val="100000"/>
              <a:buAutoNum type="arabicPeriod" startAt="1"/>
              <a:defRPr>
                <a:uFill>
                  <a:solidFill>
                    <a:srgbClr val="000000"/>
                  </a:solidFill>
                </a:uFill>
                <a:latin typeface="Times New Roman"/>
                <a:ea typeface="Times New Roman"/>
                <a:cs typeface="Times New Roman"/>
                <a:sym typeface="Times New Roman"/>
              </a:defRPr>
            </a:pPr>
            <a:r>
              <a:t>Give me five…</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In historical perspective:…"/>
          <p:cNvSpPr txBox="1"/>
          <p:nvPr>
            <p:ph type="body" sz="half" idx="4294967295"/>
          </p:nvPr>
        </p:nvSpPr>
        <p:spPr>
          <a:xfrm>
            <a:off x="277663" y="1270000"/>
            <a:ext cx="4248785" cy="4912706"/>
          </a:xfrm>
          <a:prstGeom prst="rect">
            <a:avLst/>
          </a:prstGeom>
        </p:spPr>
        <p:txBody>
          <a:bodyPr lIns="45718" tIns="45718" rIns="45718" bIns="45718" anchor="t"/>
          <a:lstStyle/>
          <a:p>
            <a:pPr marL="0" indent="0" defTabSz="251459">
              <a:spcBef>
                <a:spcPts val="1200"/>
              </a:spcBef>
              <a:buSzTx/>
              <a:buFont typeface="Arial"/>
              <a:buNone/>
              <a:defRPr b="1" sz="3000">
                <a:uFill>
                  <a:solidFill>
                    <a:srgbClr val="000000"/>
                  </a:solidFill>
                </a:uFill>
                <a:latin typeface="+mj-lt"/>
                <a:ea typeface="+mj-ea"/>
                <a:cs typeface="+mj-cs"/>
                <a:sym typeface="Helvetica"/>
              </a:defRPr>
            </a:pPr>
            <a:r>
              <a:t>Expected convergence:</a:t>
            </a:r>
          </a:p>
          <a:p>
            <a:pPr marL="132346" indent="-132346" defTabSz="251459">
              <a:spcBef>
                <a:spcPts val="1200"/>
              </a:spcBef>
              <a:buSzPct val="100000"/>
              <a:defRPr>
                <a:uFill>
                  <a:solidFill>
                    <a:srgbClr val="000000"/>
                  </a:solidFill>
                </a:uFill>
                <a:latin typeface="Times New Roman"/>
                <a:ea typeface="Times New Roman"/>
                <a:cs typeface="Times New Roman"/>
                <a:sym typeface="Times New Roman"/>
              </a:defRPr>
            </a:pPr>
            <a:r>
              <a:t>Economists have always expected the "convergence"of national productivity levels </a:t>
            </a:r>
          </a:p>
          <a:p>
            <a:pPr marL="132346" indent="-132346" defTabSz="251459">
              <a:spcBef>
                <a:spcPts val="1200"/>
              </a:spcBef>
              <a:buSzPct val="100000"/>
              <a:defRPr>
                <a:uFill>
                  <a:solidFill>
                    <a:srgbClr val="000000"/>
                  </a:solidFill>
                </a:uFill>
                <a:latin typeface="Times New Roman"/>
                <a:ea typeface="Times New Roman"/>
                <a:cs typeface="Times New Roman"/>
                <a:sym typeface="Times New Roman"/>
              </a:defRPr>
            </a:pPr>
            <a:r>
              <a:t>The theoretical logic behind this belief is powerful. </a:t>
            </a:r>
          </a:p>
          <a:p>
            <a:pPr marL="132346" indent="-132346" defTabSz="251459">
              <a:spcBef>
                <a:spcPts val="1200"/>
              </a:spcBef>
              <a:buSzPct val="100000"/>
              <a:defRPr>
                <a:uFill>
                  <a:solidFill>
                    <a:srgbClr val="000000"/>
                  </a:solidFill>
                </a:uFill>
                <a:latin typeface="Times New Roman"/>
                <a:ea typeface="Times New Roman"/>
                <a:cs typeface="Times New Roman"/>
                <a:sym typeface="Times New Roman"/>
              </a:defRPr>
            </a:pPr>
            <a:r>
              <a:t>Will Baumol expressing conventional wisdom</a:t>
            </a:r>
          </a:p>
          <a:p>
            <a:pPr lvl="1" marL="341897" indent="-132347" defTabSz="251459">
              <a:spcBef>
                <a:spcPts val="1200"/>
              </a:spcBef>
              <a:buSzPct val="100000"/>
              <a:defRPr>
                <a:uFill>
                  <a:solidFill>
                    <a:srgbClr val="000000"/>
                  </a:solidFill>
                </a:uFill>
                <a:latin typeface="Times New Roman"/>
                <a:ea typeface="Times New Roman"/>
                <a:cs typeface="Times New Roman"/>
                <a:sym typeface="Times New Roman"/>
              </a:defRPr>
            </a:pPr>
            <a:r>
              <a:t>Personal biography</a:t>
            </a:r>
          </a:p>
        </p:txBody>
      </p:sp>
      <p:sp>
        <p:nvSpPr>
          <p:cNvPr id="101" name="Globalization Advances and Retreats"/>
          <p:cNvSpPr txBox="1"/>
          <p:nvPr>
            <p:ph type="title" idx="4294967295"/>
          </p:nvPr>
        </p:nvSpPr>
        <p:spPr>
          <a:xfrm>
            <a:off x="277663" y="-2"/>
            <a:ext cx="8572501" cy="1270003"/>
          </a:xfrm>
          <a:prstGeom prst="rect">
            <a:avLst/>
          </a:prstGeom>
        </p:spPr>
        <p:txBody>
          <a:bodyPr lIns="45718" tIns="45718" rIns="45718" bIns="45718"/>
          <a:lstStyle>
            <a:lvl1pPr defTabSz="276514">
              <a:defRPr sz="5760">
                <a:uFill>
                  <a:solidFill>
                    <a:srgbClr val="000000"/>
                  </a:solidFill>
                </a:uFill>
              </a:defRPr>
            </a:lvl1pPr>
          </a:lstStyle>
          <a:p>
            <a:pPr/>
            <a:r>
              <a:t>Convergence’s Absence</a:t>
            </a:r>
          </a:p>
        </p:txBody>
      </p:sp>
      <p:sp>
        <p:nvSpPr>
          <p:cNvPr id="102" name="2:3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2:00</a:t>
            </a:r>
          </a:p>
        </p:txBody>
      </p:sp>
      <p:pic>
        <p:nvPicPr>
          <p:cNvPr id="103" name="Image" descr="Image"/>
          <p:cNvPicPr>
            <a:picLocks noChangeAspect="1"/>
          </p:cNvPicPr>
          <p:nvPr/>
        </p:nvPicPr>
        <p:blipFill>
          <a:blip r:embed="rId2">
            <a:extLst/>
          </a:blip>
          <a:stretch>
            <a:fillRect/>
          </a:stretch>
        </p:blipFill>
        <p:spPr>
          <a:xfrm>
            <a:off x="4949799" y="1270000"/>
            <a:ext cx="3900366" cy="2624012"/>
          </a:xfrm>
          <a:prstGeom prst="rect">
            <a:avLst/>
          </a:prstGeom>
          <a:ln w="12700">
            <a:miter lim="400000"/>
          </a:ln>
        </p:spPr>
      </p:pic>
      <p:pic>
        <p:nvPicPr>
          <p:cNvPr id="104" name="Image" descr="Image"/>
          <p:cNvPicPr>
            <a:picLocks noChangeAspect="1"/>
          </p:cNvPicPr>
          <p:nvPr/>
        </p:nvPicPr>
        <p:blipFill>
          <a:blip r:embed="rId3">
            <a:extLst/>
          </a:blip>
          <a:stretch>
            <a:fillRect/>
          </a:stretch>
        </p:blipFill>
        <p:spPr>
          <a:xfrm>
            <a:off x="4949799" y="3766979"/>
            <a:ext cx="3900366" cy="2720182"/>
          </a:xfrm>
          <a:prstGeom prst="rect">
            <a:avLst/>
          </a:prstGeom>
          <a:ln w="12700">
            <a:miter lim="400000"/>
          </a:ln>
        </p:spPr>
      </p:pic>
      <p:pic>
        <p:nvPicPr>
          <p:cNvPr id="10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30952" y="606873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9601655" fill="hold"/>
                                        <p:tgtEl>
                                          <p:spTgt spid="10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0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 name="In historical perspective:…"/>
          <p:cNvSpPr txBox="1"/>
          <p:nvPr>
            <p:ph type="body" sz="half" idx="4294967295"/>
          </p:nvPr>
        </p:nvSpPr>
        <p:spPr>
          <a:xfrm>
            <a:off x="277663" y="1270000"/>
            <a:ext cx="4248785" cy="4912706"/>
          </a:xfrm>
          <a:prstGeom prst="rect">
            <a:avLst/>
          </a:prstGeom>
        </p:spPr>
        <p:txBody>
          <a:bodyPr lIns="45718" tIns="45718" rIns="45718" bIns="45718" anchor="t"/>
          <a:lstStyle/>
          <a:p>
            <a:pPr marL="0" indent="0" defTabSz="181051">
              <a:spcBef>
                <a:spcPts val="800"/>
              </a:spcBef>
              <a:buSzTx/>
              <a:buFont typeface="Arial"/>
              <a:buNone/>
              <a:defRPr b="1" sz="2160">
                <a:uFill>
                  <a:solidFill>
                    <a:srgbClr val="000000"/>
                  </a:solidFill>
                </a:uFill>
                <a:latin typeface="+mj-lt"/>
                <a:ea typeface="+mj-ea"/>
                <a:cs typeface="+mj-cs"/>
                <a:sym typeface="Helvetica"/>
              </a:defRPr>
            </a:pPr>
            <a:r>
              <a:t>Expected by everyone—even Marx—back to before 1850:</a:t>
            </a:r>
          </a:p>
          <a:p>
            <a:pPr marL="95289" indent="-95289" defTabSz="181051">
              <a:spcBef>
                <a:spcPts val="800"/>
              </a:spcBef>
              <a:buSzPct val="100000"/>
              <a:defRPr sz="1728">
                <a:uFill>
                  <a:solidFill>
                    <a:srgbClr val="000000"/>
                  </a:solidFill>
                </a:uFill>
                <a:latin typeface="Times New Roman"/>
                <a:ea typeface="Times New Roman"/>
                <a:cs typeface="Times New Roman"/>
                <a:sym typeface="Times New Roman"/>
              </a:defRPr>
            </a:pPr>
            <a:r>
              <a:t>The theoretical logic behind this belief is powerful. </a:t>
            </a:r>
          </a:p>
          <a:p>
            <a:pPr lvl="1" marL="246165" indent="-95289" defTabSz="181051">
              <a:spcBef>
                <a:spcPts val="800"/>
              </a:spcBef>
              <a:buSzPct val="100000"/>
              <a:defRPr sz="1728">
                <a:uFill>
                  <a:solidFill>
                    <a:srgbClr val="000000"/>
                  </a:solidFill>
                </a:uFill>
                <a:latin typeface="Times New Roman"/>
                <a:ea typeface="Times New Roman"/>
                <a:cs typeface="Times New Roman"/>
                <a:sym typeface="Times New Roman"/>
              </a:defRPr>
            </a:pPr>
            <a:r>
              <a:t>The per capita income edge of the West is based on its application of the storehouse of industrial and administrative technology of the Industrial Revolution. </a:t>
            </a:r>
          </a:p>
          <a:p>
            <a:pPr lvl="1" marL="246165" indent="-95289" defTabSz="181051">
              <a:spcBef>
                <a:spcPts val="800"/>
              </a:spcBef>
              <a:buSzPct val="100000"/>
              <a:defRPr sz="1728">
                <a:uFill>
                  <a:solidFill>
                    <a:srgbClr val="000000"/>
                  </a:solidFill>
                </a:uFill>
                <a:latin typeface="Times New Roman"/>
                <a:ea typeface="Times New Roman"/>
                <a:cs typeface="Times New Roman"/>
                <a:sym typeface="Times New Roman"/>
              </a:defRPr>
            </a:pPr>
            <a:r>
              <a:t>This storehouse is open: modern technology is a public good. </a:t>
            </a:r>
          </a:p>
          <a:p>
            <a:pPr lvl="1" marL="246165" indent="-95289" defTabSz="181051">
              <a:spcBef>
                <a:spcPts val="800"/>
              </a:spcBef>
              <a:buSzPct val="100000"/>
              <a:defRPr sz="1728">
                <a:uFill>
                  <a:solidFill>
                    <a:srgbClr val="000000"/>
                  </a:solidFill>
                </a:uFill>
                <a:latin typeface="Times New Roman"/>
                <a:ea typeface="Times New Roman"/>
                <a:cs typeface="Times New Roman"/>
                <a:sym typeface="Times New Roman"/>
              </a:defRPr>
            </a:pPr>
            <a:r>
              <a:t>* The benefits of tapping this storehouse are great</a:t>
            </a:r>
          </a:p>
          <a:p>
            <a:pPr lvl="1" marL="246165" indent="-95289" defTabSz="181051">
              <a:spcBef>
                <a:spcPts val="800"/>
              </a:spcBef>
              <a:buSzPct val="100000"/>
              <a:defRPr sz="1728">
                <a:uFill>
                  <a:solidFill>
                    <a:srgbClr val="000000"/>
                  </a:solidFill>
                </a:uFill>
                <a:latin typeface="Times New Roman"/>
                <a:ea typeface="Times New Roman"/>
                <a:cs typeface="Times New Roman"/>
                <a:sym typeface="Times New Roman"/>
              </a:defRPr>
            </a:pPr>
            <a:r>
              <a:t>So nations will strain every nerve to assimilate modern technology and their incomes will converge to those of industrial nations. </a:t>
            </a:r>
          </a:p>
        </p:txBody>
      </p:sp>
      <p:sp>
        <p:nvSpPr>
          <p:cNvPr id="108" name="Globalization Advances and Retreats"/>
          <p:cNvSpPr txBox="1"/>
          <p:nvPr>
            <p:ph type="title" idx="4294967295"/>
          </p:nvPr>
        </p:nvSpPr>
        <p:spPr>
          <a:xfrm>
            <a:off x="277663" y="-2"/>
            <a:ext cx="8572501" cy="1270003"/>
          </a:xfrm>
          <a:prstGeom prst="rect">
            <a:avLst/>
          </a:prstGeom>
        </p:spPr>
        <p:txBody>
          <a:bodyPr lIns="45718" tIns="45718" rIns="45718" bIns="45718"/>
          <a:lstStyle>
            <a:lvl1pPr defTabSz="201625">
              <a:defRPr sz="4200">
                <a:solidFill>
                  <a:srgbClr val="000080"/>
                </a:solidFill>
                <a:uFill>
                  <a:solidFill>
                    <a:srgbClr val="000000"/>
                  </a:solidFill>
                </a:uFill>
              </a:defRPr>
            </a:lvl1pPr>
          </a:lstStyle>
          <a:p>
            <a:pPr/>
            <a:r>
              <a:t>Convergence’s Theoretical Logic</a:t>
            </a:r>
          </a:p>
        </p:txBody>
      </p:sp>
      <p:sp>
        <p:nvSpPr>
          <p:cNvPr id="109" name="2:3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2:15</a:t>
            </a:r>
          </a:p>
        </p:txBody>
      </p:sp>
      <p:pic>
        <p:nvPicPr>
          <p:cNvPr id="110" name="Image" descr="Image"/>
          <p:cNvPicPr>
            <a:picLocks noChangeAspect="1"/>
          </p:cNvPicPr>
          <p:nvPr/>
        </p:nvPicPr>
        <p:blipFill>
          <a:blip r:embed="rId2">
            <a:extLst/>
          </a:blip>
          <a:stretch>
            <a:fillRect/>
          </a:stretch>
        </p:blipFill>
        <p:spPr>
          <a:xfrm>
            <a:off x="4949799" y="1270000"/>
            <a:ext cx="3900366" cy="2624012"/>
          </a:xfrm>
          <a:prstGeom prst="rect">
            <a:avLst/>
          </a:prstGeom>
          <a:ln w="12700">
            <a:miter lim="400000"/>
          </a:ln>
        </p:spPr>
      </p:pic>
      <p:pic>
        <p:nvPicPr>
          <p:cNvPr id="111" name="Image" descr="Image"/>
          <p:cNvPicPr>
            <a:picLocks noChangeAspect="1"/>
          </p:cNvPicPr>
          <p:nvPr/>
        </p:nvPicPr>
        <p:blipFill>
          <a:blip r:embed="rId3">
            <a:extLst/>
          </a:blip>
          <a:stretch>
            <a:fillRect/>
          </a:stretch>
        </p:blipFill>
        <p:spPr>
          <a:xfrm>
            <a:off x="4949799" y="3766979"/>
            <a:ext cx="3900366" cy="2720182"/>
          </a:xfrm>
          <a:prstGeom prst="rect">
            <a:avLst/>
          </a:prstGeom>
          <a:ln w="12700">
            <a:miter lim="400000"/>
          </a:ln>
        </p:spPr>
      </p:pic>
      <p:pic>
        <p:nvPicPr>
          <p:cNvPr id="11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7687" y="602893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2933333" fill="hold"/>
                                        <p:tgtEl>
                                          <p:spTgt spid="11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1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In historical perspective:…"/>
          <p:cNvSpPr txBox="1"/>
          <p:nvPr>
            <p:ph type="body" sz="half" idx="4294967295"/>
          </p:nvPr>
        </p:nvSpPr>
        <p:spPr>
          <a:xfrm>
            <a:off x="277663" y="1270000"/>
            <a:ext cx="4248785" cy="4912706"/>
          </a:xfrm>
          <a:prstGeom prst="rect">
            <a:avLst/>
          </a:prstGeom>
        </p:spPr>
        <p:txBody>
          <a:bodyPr lIns="45718" tIns="45718" rIns="45718" bIns="45718" anchor="t"/>
          <a:lstStyle/>
          <a:p>
            <a:pPr marL="0" indent="0" defTabSz="193624">
              <a:spcBef>
                <a:spcPts val="900"/>
              </a:spcBef>
              <a:buSzTx/>
              <a:buFont typeface="Arial"/>
              <a:buNone/>
              <a:defRPr b="1" sz="2309">
                <a:uFill>
                  <a:solidFill>
                    <a:srgbClr val="000000"/>
                  </a:solidFill>
                </a:uFill>
                <a:latin typeface="+mj-lt"/>
                <a:ea typeface="+mj-ea"/>
                <a:cs typeface="+mj-cs"/>
                <a:sym typeface="Helvetica"/>
              </a:defRPr>
            </a:pPr>
            <a:r>
              <a:t>Looking at today’s rich countries traps you into looking at a very selected sample:</a:t>
            </a:r>
          </a:p>
          <a:p>
            <a:pPr marL="101907" indent="-101907" defTabSz="193624">
              <a:spcBef>
                <a:spcPts val="900"/>
              </a:spcBef>
              <a:buSzPct val="100000"/>
              <a:defRPr sz="1848">
                <a:uFill>
                  <a:solidFill>
                    <a:srgbClr val="000000"/>
                  </a:solidFill>
                </a:uFill>
                <a:latin typeface="Times New Roman"/>
                <a:ea typeface="Times New Roman"/>
                <a:cs typeface="Times New Roman"/>
                <a:sym typeface="Times New Roman"/>
              </a:defRPr>
            </a:pPr>
            <a:r>
              <a:t>Suppose you look at all countries that had achieved substantial economic progress by 1870? </a:t>
            </a:r>
          </a:p>
          <a:p>
            <a:pPr marL="101907" indent="-101907" defTabSz="193624">
              <a:spcBef>
                <a:spcPts val="900"/>
              </a:spcBef>
              <a:buSzPct val="100000"/>
              <a:defRPr sz="1848">
                <a:uFill>
                  <a:solidFill>
                    <a:srgbClr val="000000"/>
                  </a:solidFill>
                </a:uFill>
                <a:latin typeface="Times New Roman"/>
                <a:ea typeface="Times New Roman"/>
                <a:cs typeface="Times New Roman"/>
                <a:sym typeface="Times New Roman"/>
              </a:defRPr>
            </a:pPr>
            <a:r>
              <a:t>Then you add Argentina, Chile, East Germany, Ireland, Portugal, New Zealand, and Spain</a:t>
            </a:r>
          </a:p>
          <a:p>
            <a:pPr marL="101907" indent="-101907" defTabSz="193624">
              <a:spcBef>
                <a:spcPts val="900"/>
              </a:spcBef>
              <a:buSzPct val="100000"/>
              <a:defRPr sz="1848">
                <a:uFill>
                  <a:solidFill>
                    <a:srgbClr val="000000"/>
                  </a:solidFill>
                </a:uFill>
                <a:latin typeface="Times New Roman"/>
                <a:ea typeface="Times New Roman"/>
                <a:cs typeface="Times New Roman"/>
                <a:sym typeface="Times New Roman"/>
              </a:defRPr>
            </a:pPr>
            <a:r>
              <a:t>And suppose you add some awareness that our data in 1870 is measured with substantial error</a:t>
            </a:r>
          </a:p>
          <a:p>
            <a:pPr lvl="1" marL="263260" indent="-101907" defTabSz="193624">
              <a:spcBef>
                <a:spcPts val="900"/>
              </a:spcBef>
              <a:buSzPct val="100000"/>
              <a:defRPr sz="1848">
                <a:uFill>
                  <a:solidFill>
                    <a:srgbClr val="000000"/>
                  </a:solidFill>
                </a:uFill>
                <a:latin typeface="Times New Roman"/>
                <a:ea typeface="Times New Roman"/>
                <a:cs typeface="Times New Roman"/>
                <a:sym typeface="Times New Roman"/>
              </a:defRPr>
            </a:pPr>
            <a:r>
              <a:t>Error uncorrelated with our estimates of prosperity today </a:t>
            </a:r>
          </a:p>
        </p:txBody>
      </p:sp>
      <p:sp>
        <p:nvSpPr>
          <p:cNvPr id="115" name="Globalization Advances and Retreats"/>
          <p:cNvSpPr txBox="1"/>
          <p:nvPr>
            <p:ph type="title" idx="4294967295"/>
          </p:nvPr>
        </p:nvSpPr>
        <p:spPr>
          <a:xfrm>
            <a:off x="277663" y="-2"/>
            <a:ext cx="8572501" cy="1270003"/>
          </a:xfrm>
          <a:prstGeom prst="rect">
            <a:avLst/>
          </a:prstGeom>
        </p:spPr>
        <p:txBody>
          <a:bodyPr lIns="45718" tIns="45718" rIns="45718" bIns="45718"/>
          <a:lstStyle>
            <a:lvl1pPr defTabSz="181462">
              <a:defRPr sz="3780">
                <a:solidFill>
                  <a:srgbClr val="000080"/>
                </a:solidFill>
                <a:uFill>
                  <a:solidFill>
                    <a:srgbClr val="000000"/>
                  </a:solidFill>
                </a:uFill>
              </a:defRPr>
            </a:lvl1pPr>
          </a:lstStyle>
          <a:p>
            <a:pPr/>
            <a:r>
              <a:t>But the Now-Rich Sixteen Is the Wrong Group to Look at</a:t>
            </a:r>
          </a:p>
        </p:txBody>
      </p:sp>
      <p:sp>
        <p:nvSpPr>
          <p:cNvPr id="116" name="2:3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2:30</a:t>
            </a:r>
          </a:p>
        </p:txBody>
      </p:sp>
      <p:pic>
        <p:nvPicPr>
          <p:cNvPr id="117" name="Image" descr="Image"/>
          <p:cNvPicPr>
            <a:picLocks noChangeAspect="1"/>
          </p:cNvPicPr>
          <p:nvPr/>
        </p:nvPicPr>
        <p:blipFill>
          <a:blip r:embed="rId2">
            <a:extLst/>
          </a:blip>
          <a:stretch>
            <a:fillRect/>
          </a:stretch>
        </p:blipFill>
        <p:spPr>
          <a:xfrm>
            <a:off x="4526447" y="3802680"/>
            <a:ext cx="4323717" cy="3055320"/>
          </a:xfrm>
          <a:prstGeom prst="rect">
            <a:avLst/>
          </a:prstGeom>
          <a:ln w="12700">
            <a:miter lim="400000"/>
          </a:ln>
        </p:spPr>
      </p:pic>
      <p:pic>
        <p:nvPicPr>
          <p:cNvPr id="118" name="Image" descr="Image"/>
          <p:cNvPicPr>
            <a:picLocks noChangeAspect="1"/>
          </p:cNvPicPr>
          <p:nvPr/>
        </p:nvPicPr>
        <p:blipFill>
          <a:blip r:embed="rId3">
            <a:extLst/>
          </a:blip>
          <a:stretch>
            <a:fillRect/>
          </a:stretch>
        </p:blipFill>
        <p:spPr>
          <a:xfrm>
            <a:off x="4949799" y="1270000"/>
            <a:ext cx="3900366" cy="2720181"/>
          </a:xfrm>
          <a:prstGeom prst="rect">
            <a:avLst/>
          </a:prstGeom>
          <a:ln w="12700">
            <a:miter lim="400000"/>
          </a:ln>
        </p:spPr>
      </p:pic>
      <p:pic>
        <p:nvPicPr>
          <p:cNvPr id="11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30952" y="608199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3820000" fill="hold"/>
                                        <p:tgtEl>
                                          <p:spTgt spid="11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1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In historical perspective:…"/>
          <p:cNvSpPr txBox="1"/>
          <p:nvPr>
            <p:ph type="body" sz="half" idx="4294967295"/>
          </p:nvPr>
        </p:nvSpPr>
        <p:spPr>
          <a:xfrm>
            <a:off x="277663" y="1270000"/>
            <a:ext cx="4248785" cy="4912706"/>
          </a:xfrm>
          <a:prstGeom prst="rect">
            <a:avLst/>
          </a:prstGeom>
        </p:spPr>
        <p:txBody>
          <a:bodyPr lIns="45718" tIns="45718" rIns="45718" bIns="45718" anchor="t"/>
          <a:lstStyle/>
          <a:p>
            <a:pPr marL="0" indent="0" defTabSz="201167">
              <a:spcBef>
                <a:spcPts val="900"/>
              </a:spcBef>
              <a:buSzTx/>
              <a:buFont typeface="Arial"/>
              <a:buNone/>
              <a:defRPr b="1">
                <a:uFill>
                  <a:solidFill>
                    <a:srgbClr val="000000"/>
                  </a:solidFill>
                </a:uFill>
                <a:latin typeface="+mj-lt"/>
                <a:ea typeface="+mj-ea"/>
                <a:cs typeface="+mj-cs"/>
                <a:sym typeface="Helvetica"/>
              </a:defRPr>
            </a:pPr>
            <a:r>
              <a:t>Do these two things:</a:t>
            </a:r>
          </a:p>
          <a:p>
            <a:pPr marL="105877" indent="-105877" defTabSz="201167">
              <a:spcBef>
                <a:spcPts val="900"/>
              </a:spcBef>
              <a:buSzPct val="100000"/>
              <a:defRPr sz="1920">
                <a:uFill>
                  <a:solidFill>
                    <a:srgbClr val="000000"/>
                  </a:solidFill>
                </a:uFill>
                <a:latin typeface="Times New Roman"/>
                <a:ea typeface="Times New Roman"/>
                <a:cs typeface="Times New Roman"/>
                <a:sym typeface="Times New Roman"/>
              </a:defRPr>
            </a:pPr>
            <a:r>
              <a:t>Then any convergence tendency in the data disappears</a:t>
            </a:r>
          </a:p>
          <a:p>
            <a:pPr marL="105877" indent="-105877" defTabSz="201167">
              <a:spcBef>
                <a:spcPts val="900"/>
              </a:spcBef>
              <a:buSzPct val="100000"/>
              <a:defRPr sz="1920">
                <a:uFill>
                  <a:solidFill>
                    <a:srgbClr val="000000"/>
                  </a:solidFill>
                </a:uFill>
                <a:latin typeface="Times New Roman"/>
                <a:ea typeface="Times New Roman"/>
                <a:cs typeface="Times New Roman"/>
                <a:sym typeface="Times New Roman"/>
              </a:defRPr>
            </a:pPr>
            <a:r>
              <a:t>This is much stronger than “there is divergence because some countries had good institutions, and others could not learn”</a:t>
            </a:r>
          </a:p>
          <a:p>
            <a:pPr marL="105877" indent="-105877" defTabSz="201167">
              <a:spcBef>
                <a:spcPts val="900"/>
              </a:spcBef>
              <a:buSzPct val="100000"/>
              <a:defRPr sz="1920">
                <a:uFill>
                  <a:solidFill>
                    <a:srgbClr val="000000"/>
                  </a:solidFill>
                </a:uFill>
                <a:latin typeface="Times New Roman"/>
                <a:ea typeface="Times New Roman"/>
                <a:cs typeface="Times New Roman"/>
                <a:sym typeface="Times New Roman"/>
              </a:defRPr>
            </a:pPr>
            <a:r>
              <a:t>This is, rather: “even if you have good institutions at one particular point in time, it can still get very messed up”</a:t>
            </a:r>
          </a:p>
          <a:p>
            <a:pPr marL="105877" indent="-105877" defTabSz="201167">
              <a:spcBef>
                <a:spcPts val="900"/>
              </a:spcBef>
              <a:buSzPct val="100000"/>
              <a:defRPr sz="1920">
                <a:uFill>
                  <a:solidFill>
                    <a:srgbClr val="000000"/>
                  </a:solidFill>
                </a:uFill>
                <a:latin typeface="Times New Roman"/>
                <a:ea typeface="Times New Roman"/>
                <a:cs typeface="Times New Roman"/>
                <a:sym typeface="Times New Roman"/>
              </a:defRPr>
            </a:pPr>
            <a:r>
              <a:t>But perhaps the once-rich twenty-two contained some countries that were rich by accident, and thus should not be in a sample of countries that had successfully developed “modernizing institutions”?</a:t>
            </a:r>
          </a:p>
        </p:txBody>
      </p:sp>
      <p:sp>
        <p:nvSpPr>
          <p:cNvPr id="122" name="Globalization Advances and Retreats"/>
          <p:cNvSpPr txBox="1"/>
          <p:nvPr>
            <p:ph type="title" idx="4294967295"/>
          </p:nvPr>
        </p:nvSpPr>
        <p:spPr>
          <a:xfrm>
            <a:off x="277663" y="-2"/>
            <a:ext cx="8572501" cy="1270003"/>
          </a:xfrm>
          <a:prstGeom prst="rect">
            <a:avLst/>
          </a:prstGeom>
        </p:spPr>
        <p:txBody>
          <a:bodyPr lIns="45718" tIns="45718" rIns="45718" bIns="45718"/>
          <a:lstStyle>
            <a:lvl1pPr defTabSz="187223">
              <a:defRPr sz="3900">
                <a:solidFill>
                  <a:srgbClr val="000080"/>
                </a:solidFill>
                <a:uFill>
                  <a:solidFill>
                    <a:srgbClr val="000000"/>
                  </a:solidFill>
                </a:uFill>
              </a:defRPr>
            </a:lvl1pPr>
          </a:lstStyle>
          <a:p>
            <a:pPr/>
            <a:r>
              <a:t>There Is No Convergence Tendency</a:t>
            </a:r>
          </a:p>
        </p:txBody>
      </p:sp>
      <p:sp>
        <p:nvSpPr>
          <p:cNvPr id="123" name="2:3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2:15</a:t>
            </a:r>
          </a:p>
        </p:txBody>
      </p:sp>
      <p:pic>
        <p:nvPicPr>
          <p:cNvPr id="124" name="Image" descr="Image"/>
          <p:cNvPicPr>
            <a:picLocks noChangeAspect="1"/>
          </p:cNvPicPr>
          <p:nvPr/>
        </p:nvPicPr>
        <p:blipFill>
          <a:blip r:embed="rId2">
            <a:extLst/>
          </a:blip>
          <a:stretch>
            <a:fillRect/>
          </a:stretch>
        </p:blipFill>
        <p:spPr>
          <a:xfrm>
            <a:off x="4526447" y="3802680"/>
            <a:ext cx="4323717" cy="3055320"/>
          </a:xfrm>
          <a:prstGeom prst="rect">
            <a:avLst/>
          </a:prstGeom>
          <a:ln w="12700">
            <a:miter lim="400000"/>
          </a:ln>
        </p:spPr>
      </p:pic>
      <p:pic>
        <p:nvPicPr>
          <p:cNvPr id="125" name="Image" descr="Image"/>
          <p:cNvPicPr>
            <a:picLocks noChangeAspect="1"/>
          </p:cNvPicPr>
          <p:nvPr/>
        </p:nvPicPr>
        <p:blipFill>
          <a:blip r:embed="rId3">
            <a:extLst/>
          </a:blip>
          <a:stretch>
            <a:fillRect/>
          </a:stretch>
        </p:blipFill>
        <p:spPr>
          <a:xfrm>
            <a:off x="4949799" y="1270000"/>
            <a:ext cx="3900366" cy="2720181"/>
          </a:xfrm>
          <a:prstGeom prst="rect">
            <a:avLst/>
          </a:prstGeom>
          <a:ln w="12700">
            <a:miter lim="400000"/>
          </a:ln>
        </p:spPr>
      </p:pic>
      <p:pic>
        <p:nvPicPr>
          <p:cNvPr id="12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7687" y="606873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7600000" fill="hold"/>
                                        <p:tgtEl>
                                          <p:spTgt spid="12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In historical perspective:…"/>
          <p:cNvSpPr txBox="1"/>
          <p:nvPr>
            <p:ph type="body" sz="half" idx="4294967295"/>
          </p:nvPr>
        </p:nvSpPr>
        <p:spPr>
          <a:xfrm>
            <a:off x="277663" y="1270000"/>
            <a:ext cx="4248785" cy="4912706"/>
          </a:xfrm>
          <a:prstGeom prst="rect">
            <a:avLst/>
          </a:prstGeom>
        </p:spPr>
        <p:txBody>
          <a:bodyPr lIns="45718" tIns="45718" rIns="45718" bIns="45718" anchor="t"/>
          <a:lstStyle/>
          <a:p>
            <a:pPr marL="0" indent="0" defTabSz="231343">
              <a:spcBef>
                <a:spcPts val="1100"/>
              </a:spcBef>
              <a:buSzTx/>
              <a:buFont typeface="Arial"/>
              <a:buNone/>
              <a:defRPr b="1" sz="2760">
                <a:uFill>
                  <a:solidFill>
                    <a:srgbClr val="000000"/>
                  </a:solidFill>
                </a:uFill>
                <a:latin typeface="+mj-lt"/>
                <a:ea typeface="+mj-ea"/>
                <a:cs typeface="+mj-cs"/>
                <a:sym typeface="Helvetica"/>
              </a:defRPr>
            </a:pPr>
            <a:r>
              <a:t>Might the once-rich twenty-two also be the wrong group to look at?:</a:t>
            </a:r>
          </a:p>
          <a:p>
            <a:pPr marL="121759" indent="-121759" defTabSz="231343">
              <a:spcBef>
                <a:spcPts val="1100"/>
              </a:spcBef>
              <a:buSzPct val="100000"/>
              <a:defRPr sz="2208">
                <a:uFill>
                  <a:solidFill>
                    <a:srgbClr val="000000"/>
                  </a:solidFill>
                </a:uFill>
                <a:latin typeface="Times New Roman"/>
                <a:ea typeface="Times New Roman"/>
                <a:cs typeface="Times New Roman"/>
                <a:sym typeface="Times New Roman"/>
              </a:defRPr>
            </a:pPr>
            <a:r>
              <a:t>Perhaps the once-rich twenty-two contained some countries that were rich by accident</a:t>
            </a:r>
          </a:p>
          <a:p>
            <a:pPr marL="121759" indent="-121759" defTabSz="231343">
              <a:spcBef>
                <a:spcPts val="1100"/>
              </a:spcBef>
              <a:buSzPct val="100000"/>
              <a:defRPr sz="2208">
                <a:uFill>
                  <a:solidFill>
                    <a:srgbClr val="000000"/>
                  </a:solidFill>
                </a:uFill>
                <a:latin typeface="Times New Roman"/>
                <a:ea typeface="Times New Roman"/>
                <a:cs typeface="Times New Roman"/>
                <a:sym typeface="Times New Roman"/>
              </a:defRPr>
            </a:pPr>
            <a:r>
              <a:t>Consider OPEC today</a:t>
            </a:r>
          </a:p>
          <a:p>
            <a:pPr marL="121759" indent="-121759" defTabSz="231343">
              <a:spcBef>
                <a:spcPts val="1100"/>
              </a:spcBef>
              <a:buSzPct val="100000"/>
              <a:defRPr sz="2208">
                <a:uFill>
                  <a:solidFill>
                    <a:srgbClr val="000000"/>
                  </a:solidFill>
                </a:uFill>
                <a:latin typeface="Times New Roman"/>
                <a:ea typeface="Times New Roman"/>
                <a:cs typeface="Times New Roman"/>
                <a:sym typeface="Times New Roman"/>
              </a:defRPr>
            </a:pPr>
            <a:r>
              <a:t>Countries rich by accident thus should not be in a sample of countries that had successfully developed “modernizing institutions”</a:t>
            </a:r>
          </a:p>
        </p:txBody>
      </p:sp>
      <p:sp>
        <p:nvSpPr>
          <p:cNvPr id="129" name="Globalization Advances and Retreats"/>
          <p:cNvSpPr txBox="1"/>
          <p:nvPr>
            <p:ph type="title" idx="4294967295"/>
          </p:nvPr>
        </p:nvSpPr>
        <p:spPr>
          <a:xfrm>
            <a:off x="277663" y="-2"/>
            <a:ext cx="8572501" cy="1270003"/>
          </a:xfrm>
          <a:prstGeom prst="rect">
            <a:avLst/>
          </a:prstGeom>
        </p:spPr>
        <p:txBody>
          <a:bodyPr lIns="45718" tIns="45718" rIns="45718" bIns="45718"/>
          <a:lstStyle>
            <a:lvl1pPr defTabSz="221787">
              <a:defRPr sz="4619">
                <a:solidFill>
                  <a:srgbClr val="000080"/>
                </a:solidFill>
                <a:uFill>
                  <a:solidFill>
                    <a:srgbClr val="000000"/>
                  </a:solidFill>
                </a:uFill>
              </a:defRPr>
            </a:lvl1pPr>
          </a:lstStyle>
          <a:p>
            <a:pPr/>
            <a:r>
              <a:t>Can You Rescue Convergence</a:t>
            </a:r>
          </a:p>
        </p:txBody>
      </p:sp>
      <p:sp>
        <p:nvSpPr>
          <p:cNvPr id="130" name="2:3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1:30</a:t>
            </a:r>
          </a:p>
        </p:txBody>
      </p:sp>
      <p:pic>
        <p:nvPicPr>
          <p:cNvPr id="131" name="Image" descr="Image"/>
          <p:cNvPicPr>
            <a:picLocks noChangeAspect="1"/>
          </p:cNvPicPr>
          <p:nvPr/>
        </p:nvPicPr>
        <p:blipFill>
          <a:blip r:embed="rId2">
            <a:extLst/>
          </a:blip>
          <a:stretch>
            <a:fillRect/>
          </a:stretch>
        </p:blipFill>
        <p:spPr>
          <a:xfrm>
            <a:off x="4526447" y="3802680"/>
            <a:ext cx="4323717" cy="3055320"/>
          </a:xfrm>
          <a:prstGeom prst="rect">
            <a:avLst/>
          </a:prstGeom>
          <a:ln w="12700">
            <a:miter lim="400000"/>
          </a:ln>
        </p:spPr>
      </p:pic>
      <p:pic>
        <p:nvPicPr>
          <p:cNvPr id="132" name="Image" descr="Image"/>
          <p:cNvPicPr>
            <a:picLocks noChangeAspect="1"/>
          </p:cNvPicPr>
          <p:nvPr/>
        </p:nvPicPr>
        <p:blipFill>
          <a:blip r:embed="rId3">
            <a:extLst/>
          </a:blip>
          <a:stretch>
            <a:fillRect/>
          </a:stretch>
        </p:blipFill>
        <p:spPr>
          <a:xfrm>
            <a:off x="4949799" y="1270000"/>
            <a:ext cx="3900366" cy="2720181"/>
          </a:xfrm>
          <a:prstGeom prst="rect">
            <a:avLst/>
          </a:prstGeom>
          <a:ln w="12700">
            <a:miter lim="400000"/>
          </a:ln>
        </p:spPr>
      </p:pic>
      <p:pic>
        <p:nvPicPr>
          <p:cNvPr id="13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30952" y="606873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9546666" fill="hold"/>
                                        <p:tgtEl>
                                          <p:spTgt spid="13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In historical perspective:…"/>
          <p:cNvSpPr txBox="1"/>
          <p:nvPr>
            <p:ph type="body" sz="half" idx="4294967295"/>
          </p:nvPr>
        </p:nvSpPr>
        <p:spPr>
          <a:xfrm>
            <a:off x="277663" y="1270000"/>
            <a:ext cx="4248785" cy="4912706"/>
          </a:xfrm>
          <a:prstGeom prst="rect">
            <a:avLst/>
          </a:prstGeom>
        </p:spPr>
        <p:txBody>
          <a:bodyPr lIns="45718" tIns="45718" rIns="45718" bIns="45718" anchor="t"/>
          <a:lstStyle/>
          <a:p>
            <a:pPr marL="0" indent="0" defTabSz="158419">
              <a:spcBef>
                <a:spcPts val="700"/>
              </a:spcBef>
              <a:buSzTx/>
              <a:buFont typeface="Arial"/>
              <a:buNone/>
              <a:defRPr b="1" sz="1890">
                <a:uFill>
                  <a:solidFill>
                    <a:srgbClr val="000000"/>
                  </a:solidFill>
                </a:uFill>
                <a:latin typeface="+mj-lt"/>
                <a:ea typeface="+mj-ea"/>
                <a:cs typeface="+mj-cs"/>
                <a:sym typeface="Helvetica"/>
              </a:defRPr>
            </a:pPr>
            <a:r>
              <a:t>Let’s look at investors’ judgments as of 1913:</a:t>
            </a:r>
          </a:p>
          <a:p>
            <a:pPr marL="83378"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The volume of overseas investment poured into the additional nations by investors from London and Paris between 1870 and 1913 tells us that investors thought these nation's development prospects good </a:t>
            </a:r>
          </a:p>
          <a:p>
            <a:pPr marL="83378"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The six non-European nations among the top ten recipients of investment per capita from France and Britain, and four of the five top recipients of investment belong to the once- rich twenty-two</a:t>
            </a:r>
          </a:p>
          <a:p>
            <a:pPr marL="83378"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Every pound or franc invested is an explicit bet that the recipient country's rate of profit will remain high and an implicit bet that its rate of economic growth would be rapid</a:t>
            </a:r>
          </a:p>
          <a:p>
            <a:pPr marL="83378"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The coincidence of the nations added on a per capita income basis and the nations that would have been added on a foreign investment basis is powerful evidence that these nations do belong in the potential convergence club</a:t>
            </a:r>
          </a:p>
        </p:txBody>
      </p:sp>
      <p:sp>
        <p:nvSpPr>
          <p:cNvPr id="136" name="Globalization Advances and Retreats"/>
          <p:cNvSpPr txBox="1"/>
          <p:nvPr>
            <p:ph type="title" idx="4294967295"/>
          </p:nvPr>
        </p:nvSpPr>
        <p:spPr>
          <a:xfrm>
            <a:off x="277663" y="-2"/>
            <a:ext cx="8572501" cy="1270003"/>
          </a:xfrm>
          <a:prstGeom prst="rect">
            <a:avLst/>
          </a:prstGeom>
        </p:spPr>
        <p:txBody>
          <a:bodyPr lIns="45718" tIns="45718" rIns="45718" bIns="45718"/>
          <a:lstStyle>
            <a:lvl1pPr defTabSz="192984">
              <a:defRPr sz="4020">
                <a:solidFill>
                  <a:srgbClr val="000080"/>
                </a:solidFill>
                <a:uFill>
                  <a:solidFill>
                    <a:srgbClr val="000000"/>
                  </a:solidFill>
                </a:uFill>
              </a:defRPr>
            </a:lvl1pPr>
          </a:lstStyle>
          <a:p>
            <a:pPr/>
            <a:r>
              <a:t>What Did People Think at the Time</a:t>
            </a:r>
          </a:p>
        </p:txBody>
      </p:sp>
      <p:sp>
        <p:nvSpPr>
          <p:cNvPr id="137" name="2:3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3:30</a:t>
            </a:r>
          </a:p>
        </p:txBody>
      </p:sp>
      <p:pic>
        <p:nvPicPr>
          <p:cNvPr id="138" name="Image" descr="Image"/>
          <p:cNvPicPr>
            <a:picLocks noChangeAspect="1"/>
          </p:cNvPicPr>
          <p:nvPr/>
        </p:nvPicPr>
        <p:blipFill>
          <a:blip r:embed="rId2">
            <a:extLst/>
          </a:blip>
          <a:stretch>
            <a:fillRect/>
          </a:stretch>
        </p:blipFill>
        <p:spPr>
          <a:xfrm>
            <a:off x="4526448" y="1270000"/>
            <a:ext cx="4323717" cy="3055320"/>
          </a:xfrm>
          <a:prstGeom prst="rect">
            <a:avLst/>
          </a:prstGeom>
          <a:ln w="12700">
            <a:miter lim="400000"/>
          </a:ln>
        </p:spPr>
      </p:pic>
      <p:pic>
        <p:nvPicPr>
          <p:cNvPr id="13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7277" y="602893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01454988" fill="hold"/>
                                        <p:tgtEl>
                                          <p:spTgt spid="13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9"/>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In historical perspective:…"/>
          <p:cNvSpPr txBox="1"/>
          <p:nvPr>
            <p:ph type="body" idx="4294967295"/>
          </p:nvPr>
        </p:nvSpPr>
        <p:spPr>
          <a:xfrm>
            <a:off x="277663" y="1270000"/>
            <a:ext cx="5177774" cy="4912706"/>
          </a:xfrm>
          <a:prstGeom prst="rect">
            <a:avLst/>
          </a:prstGeom>
        </p:spPr>
        <p:txBody>
          <a:bodyPr lIns="45718" tIns="45718" rIns="45718" bIns="45718" anchor="t"/>
          <a:lstStyle/>
          <a:p>
            <a:pPr marL="0" indent="0" defTabSz="193624">
              <a:spcBef>
                <a:spcPts val="900"/>
              </a:spcBef>
              <a:buSzTx/>
              <a:buFont typeface="Arial"/>
              <a:buNone/>
              <a:defRPr b="1" sz="2309">
                <a:uFill>
                  <a:solidFill>
                    <a:srgbClr val="000000"/>
                  </a:solidFill>
                </a:uFill>
                <a:latin typeface="+mj-lt"/>
                <a:ea typeface="+mj-ea"/>
                <a:cs typeface="+mj-cs"/>
                <a:sym typeface="Helvetica"/>
              </a:defRPr>
            </a:pPr>
            <a:r>
              <a:t>Patel, Sandefur, and Subramanian: “Our basic point doesn’t even require regressions”</a:t>
            </a:r>
          </a:p>
          <a:p>
            <a:pPr marL="101907" indent="-101907" defTabSz="193624">
              <a:spcBef>
                <a:spcPts val="900"/>
              </a:spcBef>
              <a:buSzPct val="100000"/>
              <a:defRPr sz="1848">
                <a:uFill>
                  <a:solidFill>
                    <a:srgbClr val="000000"/>
                  </a:solidFill>
                </a:uFill>
                <a:latin typeface="Times New Roman"/>
                <a:ea typeface="Times New Roman"/>
                <a:cs typeface="Times New Roman"/>
                <a:sym typeface="Times New Roman"/>
              </a:defRPr>
            </a:pPr>
            <a:r>
              <a:t>But they do them nonetheless</a:t>
            </a:r>
          </a:p>
          <a:p>
            <a:pPr marL="101907" indent="-101907" defTabSz="193624">
              <a:spcBef>
                <a:spcPts val="900"/>
              </a:spcBef>
              <a:buSzPct val="100000"/>
              <a:defRPr sz="1848">
                <a:uFill>
                  <a:solidFill>
                    <a:srgbClr val="000000"/>
                  </a:solidFill>
                </a:uFill>
                <a:latin typeface="Times New Roman"/>
                <a:ea typeface="Times New Roman"/>
                <a:cs typeface="Times New Roman"/>
                <a:sym typeface="Times New Roman"/>
              </a:defRPr>
            </a:pPr>
            <a:r>
              <a:t>Their argument is that there did not use to be convergence—back before 1990 there was not: there was divergence</a:t>
            </a:r>
          </a:p>
          <a:p>
            <a:pPr marL="101907" indent="-101907" defTabSz="193624">
              <a:spcBef>
                <a:spcPts val="900"/>
              </a:spcBef>
              <a:buSzPct val="100000"/>
              <a:defRPr sz="1848">
                <a:uFill>
                  <a:solidFill>
                    <a:srgbClr val="000000"/>
                  </a:solidFill>
                </a:uFill>
                <a:latin typeface="Times New Roman"/>
                <a:ea typeface="Times New Roman"/>
                <a:cs typeface="Times New Roman"/>
                <a:sym typeface="Times New Roman"/>
              </a:defRPr>
            </a:pPr>
            <a:r>
              <a:t>But something changed between 1990 and 2000</a:t>
            </a:r>
          </a:p>
          <a:p>
            <a:pPr marL="101907" indent="-101907" defTabSz="193624">
              <a:spcBef>
                <a:spcPts val="900"/>
              </a:spcBef>
              <a:buSzPct val="100000"/>
              <a:defRPr sz="1848">
                <a:uFill>
                  <a:solidFill>
                    <a:srgbClr val="000000"/>
                  </a:solidFill>
                </a:uFill>
                <a:latin typeface="Times New Roman"/>
                <a:ea typeface="Times New Roman"/>
                <a:cs typeface="Times New Roman"/>
                <a:sym typeface="Times New Roman"/>
              </a:defRPr>
            </a:pPr>
            <a:r>
              <a:t>And since 2000 there has been strong “convergence”</a:t>
            </a:r>
          </a:p>
          <a:p>
            <a:pPr lvl="1" marL="263260" indent="-101907" defTabSz="193624">
              <a:spcBef>
                <a:spcPts val="900"/>
              </a:spcBef>
              <a:buSzPct val="100000"/>
              <a:defRPr sz="1848">
                <a:uFill>
                  <a:solidFill>
                    <a:srgbClr val="000000"/>
                  </a:solidFill>
                </a:uFill>
                <a:latin typeface="Times New Roman"/>
                <a:ea typeface="Times New Roman"/>
                <a:cs typeface="Times New Roman"/>
                <a:sym typeface="Times New Roman"/>
              </a:defRPr>
            </a:pPr>
            <a:r>
              <a:t>There is every reason to think—hope—that this strong convergence will continue into the future</a:t>
            </a:r>
          </a:p>
          <a:p>
            <a:pPr lvl="1" marL="263260" indent="-101907" defTabSz="193624">
              <a:spcBef>
                <a:spcPts val="900"/>
              </a:spcBef>
              <a:buSzPct val="100000"/>
              <a:defRPr sz="1848">
                <a:uFill>
                  <a:solidFill>
                    <a:srgbClr val="000000"/>
                  </a:solidFill>
                </a:uFill>
                <a:latin typeface="Times New Roman"/>
                <a:ea typeface="Times New Roman"/>
                <a:cs typeface="Times New Roman"/>
                <a:sym typeface="Times New Roman"/>
              </a:defRPr>
            </a:pPr>
            <a:r>
              <a:t>What is this post-2000 convergence due to? We can think about that at the end…</a:t>
            </a:r>
          </a:p>
        </p:txBody>
      </p:sp>
      <p:sp>
        <p:nvSpPr>
          <p:cNvPr id="142" name="Globalization Advances and Retreats"/>
          <p:cNvSpPr txBox="1"/>
          <p:nvPr>
            <p:ph type="title" idx="4294967295"/>
          </p:nvPr>
        </p:nvSpPr>
        <p:spPr>
          <a:xfrm>
            <a:off x="277663" y="-2"/>
            <a:ext cx="8572501" cy="1270003"/>
          </a:xfrm>
          <a:prstGeom prst="rect">
            <a:avLst/>
          </a:prstGeom>
        </p:spPr>
        <p:txBody>
          <a:bodyPr lIns="45718" tIns="45718" rIns="45718" bIns="45718"/>
          <a:lstStyle/>
          <a:p>
            <a:pPr defTabSz="181462">
              <a:defRPr sz="3780">
                <a:uFill>
                  <a:solidFill>
                    <a:srgbClr val="000000"/>
                  </a:solidFill>
                </a:uFill>
              </a:defRPr>
            </a:pPr>
            <a:r>
              <a:t>There </a:t>
            </a:r>
            <a:r>
              <a:rPr i="1"/>
              <a:t>Was</a:t>
            </a:r>
            <a:r>
              <a:t> No Convergence Tendency</a:t>
            </a:r>
          </a:p>
        </p:txBody>
      </p:sp>
      <p:sp>
        <p:nvSpPr>
          <p:cNvPr id="143" name="2:3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1:40</a:t>
            </a:r>
          </a:p>
        </p:txBody>
      </p:sp>
      <p:pic>
        <p:nvPicPr>
          <p:cNvPr id="144" name="Image" descr="Image"/>
          <p:cNvPicPr>
            <a:picLocks noChangeAspect="1"/>
          </p:cNvPicPr>
          <p:nvPr/>
        </p:nvPicPr>
        <p:blipFill>
          <a:blip r:embed="rId2">
            <a:extLst/>
          </a:blip>
          <a:stretch>
            <a:fillRect/>
          </a:stretch>
        </p:blipFill>
        <p:spPr>
          <a:xfrm>
            <a:off x="5455437" y="1270000"/>
            <a:ext cx="3394728" cy="5217161"/>
          </a:xfrm>
          <a:prstGeom prst="rect">
            <a:avLst/>
          </a:prstGeom>
          <a:ln w="12700">
            <a:miter lim="400000"/>
          </a:ln>
        </p:spPr>
      </p:pic>
      <p:pic>
        <p:nvPicPr>
          <p:cNvPr id="14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30952" y="605546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5583333" fill="hold"/>
                                        <p:tgtEl>
                                          <p:spTgt spid="14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sp>
        <p:nvSpPr>
          <p:cNvPr id="58"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0704">
              <a:spcBef>
                <a:spcPts val="800"/>
              </a:spcBef>
              <a:buSzTx/>
              <a:buNone/>
              <a:defRPr b="1" sz="1748">
                <a:uFill>
                  <a:solidFill>
                    <a:srgbClr val="000000"/>
                  </a:solidFill>
                </a:uFill>
                <a:latin typeface="+mj-lt"/>
                <a:ea typeface="+mj-ea"/>
                <a:cs typeface="+mj-cs"/>
                <a:sym typeface="Helvetica"/>
              </a:defRPr>
            </a:pPr>
            <a:r>
              <a:rPr strike="sngStrike"/>
              <a:t>With 31 deaths in the U.S. as of March 11, a 1% death rate, and up to 4 weeks between infection and death, that means that as of Feb 12 there were 3100 coronavirus cases in the United States</a:t>
            </a:r>
            <a:r>
              <a:t>. </a:t>
            </a:r>
          </a:p>
          <a:p>
            <a:pPr marL="0" indent="0" defTabSz="340704">
              <a:spcBef>
                <a:spcPts val="800"/>
              </a:spcBef>
              <a:buSzTx/>
              <a:buNone/>
              <a:defRPr b="1" sz="1748">
                <a:uFill>
                  <a:solidFill>
                    <a:srgbClr val="000000"/>
                  </a:solidFill>
                </a:uFill>
                <a:latin typeface="+mj-lt"/>
                <a:ea typeface="+mj-ea"/>
                <a:cs typeface="+mj-cs"/>
                <a:sym typeface="Helvetica"/>
              </a:defRPr>
            </a:pPr>
            <a:r>
              <a:t>With 73 deaths in the U.S. as of Mar 16, a 1% death rate, and up to 4 weeks between infection and death, that means that as of Feb 17 there were 7300 coronavirus cases in the United States</a:t>
            </a:r>
            <a:endParaRPr strike="sngStrike"/>
          </a:p>
          <a:p>
            <a:pPr marL="0" indent="0" defTabSz="340704">
              <a:spcBef>
                <a:spcPts val="800"/>
              </a:spcBef>
              <a:buSzTx/>
              <a:buNone/>
              <a:defRPr b="1" sz="1748">
                <a:uFill>
                  <a:solidFill>
                    <a:srgbClr val="000000"/>
                  </a:solidFill>
                </a:uFill>
                <a:latin typeface="+mj-lt"/>
                <a:ea typeface="+mj-ea"/>
                <a:cs typeface="+mj-cs"/>
                <a:sym typeface="Helvetica"/>
              </a:defRPr>
            </a:pPr>
            <a:r>
              <a:t>If it is doubling every seven days, then now about 116,000 people have and in the next week about 116,000 more people in the U.S. will catch coronavirus—which means 1/2700, currently 3000 of the 7.6 million inhabitants of San Francisco Bay. Touch a hard surface that any of those 3000 has touched in the last 48 hours, and the virus has a chance to jump to you…</a:t>
            </a:r>
          </a:p>
          <a:p>
            <a:pPr marL="0" indent="0" defTabSz="340704">
              <a:spcBef>
                <a:spcPts val="800"/>
              </a:spcBef>
              <a:buSzTx/>
              <a:buNone/>
              <a:defRPr b="1" sz="1748">
                <a:uFill>
                  <a:solidFill>
                    <a:srgbClr val="000000"/>
                  </a:solidFill>
                </a:uFill>
                <a:latin typeface="+mj-lt"/>
                <a:ea typeface="+mj-ea"/>
                <a:cs typeface="+mj-cs"/>
                <a:sym typeface="Helvetica"/>
              </a:defRPr>
            </a:pPr>
          </a:p>
          <a:p>
            <a:pPr marL="0" indent="0" defTabSz="340704">
              <a:spcBef>
                <a:spcPts val="800"/>
              </a:spcBef>
              <a:buSzTx/>
              <a:buNone/>
              <a:defRPr b="1" sz="1748">
                <a:uFill>
                  <a:solidFill>
                    <a:srgbClr val="000000"/>
                  </a:solidFill>
                </a:uFill>
                <a:latin typeface="+mj-lt"/>
                <a:ea typeface="+mj-ea"/>
                <a:cs typeface="+mj-cs"/>
                <a:sym typeface="Helvetica"/>
              </a:defRPr>
            </a:pPr>
            <a:r>
              <a:t>These numbers could be five times too big. These numbers are probably not five times too small unless the thing is a lot less deadly, and there are a lot of asymptomatic cases…</a:t>
            </a:r>
          </a:p>
          <a:p>
            <a:pPr marL="0" indent="0" defTabSz="340704">
              <a:spcBef>
                <a:spcPts val="800"/>
              </a:spcBef>
              <a:buSzTx/>
              <a:buNone/>
              <a:defRPr b="1" sz="1748">
                <a:uFill>
                  <a:solidFill>
                    <a:srgbClr val="000000"/>
                  </a:solidFill>
                </a:uFill>
                <a:latin typeface="+mj-lt"/>
                <a:ea typeface="+mj-ea"/>
                <a:cs typeface="+mj-cs"/>
                <a:sym typeface="Helvetica"/>
              </a:defRPr>
            </a:pPr>
          </a:p>
          <a:p>
            <a:pPr marL="179317" indent="-179317" defTabSz="340704">
              <a:spcBef>
                <a:spcPts val="800"/>
              </a:spcBef>
              <a:buSzPct val="100000"/>
              <a:defRPr sz="1748">
                <a:uFill>
                  <a:solidFill>
                    <a:srgbClr val="000000"/>
                  </a:solidFill>
                </a:uFill>
                <a:latin typeface="Times New Roman"/>
                <a:ea typeface="Times New Roman"/>
                <a:cs typeface="Times New Roman"/>
                <a:sym typeface="Times New Roman"/>
              </a:defRPr>
            </a:pPr>
            <a:r>
              <a:t>What is wrong with this analysis?</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In historical perspective:…"/>
          <p:cNvSpPr txBox="1"/>
          <p:nvPr>
            <p:ph type="body" idx="4294967295"/>
          </p:nvPr>
        </p:nvSpPr>
        <p:spPr>
          <a:xfrm>
            <a:off x="277663" y="1270000"/>
            <a:ext cx="5122672" cy="4912706"/>
          </a:xfrm>
          <a:prstGeom prst="rect">
            <a:avLst/>
          </a:prstGeom>
        </p:spPr>
        <p:txBody>
          <a:bodyPr lIns="45718" tIns="45718" rIns="45718" bIns="45718" anchor="t"/>
          <a:lstStyle/>
          <a:p>
            <a:pPr marL="0" indent="0" defTabSz="251459">
              <a:spcBef>
                <a:spcPts val="1200"/>
              </a:spcBef>
              <a:buSzTx/>
              <a:buFont typeface="Arial"/>
              <a:buNone/>
              <a:defRPr b="1" sz="3000">
                <a:uFill>
                  <a:solidFill>
                    <a:srgbClr val="000000"/>
                  </a:solidFill>
                </a:uFill>
                <a:latin typeface="+mj-lt"/>
                <a:ea typeface="+mj-ea"/>
                <a:cs typeface="+mj-cs"/>
                <a:sym typeface="Helvetica"/>
              </a:defRPr>
            </a:pPr>
            <a:r>
              <a:t>Things today are different than they were in 1990:</a:t>
            </a:r>
          </a:p>
          <a:p>
            <a:pPr marL="132346" indent="-132346" defTabSz="251459">
              <a:spcBef>
                <a:spcPts val="1200"/>
              </a:spcBef>
              <a:buSzPct val="100000"/>
              <a:defRPr>
                <a:uFill>
                  <a:solidFill>
                    <a:srgbClr val="000000"/>
                  </a:solidFill>
                </a:uFill>
                <a:latin typeface="Times New Roman"/>
                <a:ea typeface="Times New Roman"/>
                <a:cs typeface="Times New Roman"/>
                <a:sym typeface="Times New Roman"/>
              </a:defRPr>
            </a:pPr>
            <a:r>
              <a:t>The world has changed from 1990-2020</a:t>
            </a:r>
          </a:p>
          <a:p>
            <a:pPr marL="132346" indent="-132346" defTabSz="251459">
              <a:spcBef>
                <a:spcPts val="1200"/>
              </a:spcBef>
              <a:buSzPct val="100000"/>
              <a:defRPr>
                <a:uFill>
                  <a:solidFill>
                    <a:srgbClr val="000000"/>
                  </a:solidFill>
                </a:uFill>
                <a:latin typeface="Times New Roman"/>
                <a:ea typeface="Times New Roman"/>
                <a:cs typeface="Times New Roman"/>
                <a:sym typeface="Times New Roman"/>
              </a:defRPr>
            </a:pPr>
            <a:r>
              <a:t>Unconditional convergence was singularly absent in the past</a:t>
            </a:r>
          </a:p>
          <a:p>
            <a:pPr marL="132346" indent="-132346" defTabSz="251459">
              <a:spcBef>
                <a:spcPts val="1200"/>
              </a:spcBef>
              <a:buSzPct val="100000"/>
              <a:defRPr>
                <a:uFill>
                  <a:solidFill>
                    <a:srgbClr val="000000"/>
                  </a:solidFill>
                </a:uFill>
                <a:latin typeface="Times New Roman"/>
                <a:ea typeface="Times New Roman"/>
                <a:cs typeface="Times New Roman"/>
                <a:sym typeface="Times New Roman"/>
              </a:defRPr>
            </a:pPr>
            <a:r>
              <a:t>There has been unconditional convergence:</a:t>
            </a:r>
          </a:p>
          <a:p>
            <a:pPr lvl="1" marL="341897" indent="-132347" defTabSz="251459">
              <a:spcBef>
                <a:spcPts val="1200"/>
              </a:spcBef>
              <a:buSzPct val="100000"/>
              <a:defRPr>
                <a:uFill>
                  <a:solidFill>
                    <a:srgbClr val="000000"/>
                  </a:solidFill>
                </a:uFill>
                <a:latin typeface="Times New Roman"/>
                <a:ea typeface="Times New Roman"/>
                <a:cs typeface="Times New Roman"/>
                <a:sym typeface="Times New Roman"/>
              </a:defRPr>
            </a:pPr>
            <a:r>
              <a:t>Beginning (weakly) around 1990</a:t>
            </a:r>
          </a:p>
          <a:p>
            <a:pPr lvl="1" marL="341897" indent="-132347" defTabSz="251459">
              <a:spcBef>
                <a:spcPts val="1200"/>
              </a:spcBef>
              <a:buSzPct val="100000"/>
              <a:defRPr>
                <a:uFill>
                  <a:solidFill>
                    <a:srgbClr val="000000"/>
                  </a:solidFill>
                </a:uFill>
                <a:latin typeface="Times New Roman"/>
                <a:ea typeface="Times New Roman"/>
                <a:cs typeface="Times New Roman"/>
                <a:sym typeface="Times New Roman"/>
              </a:defRPr>
            </a:pPr>
            <a:r>
              <a:t>Emphatically for the last two decades</a:t>
            </a:r>
          </a:p>
        </p:txBody>
      </p:sp>
      <p:sp>
        <p:nvSpPr>
          <p:cNvPr id="148" name="Globalization Advances and Retreats"/>
          <p:cNvSpPr txBox="1"/>
          <p:nvPr>
            <p:ph type="title" idx="4294967295"/>
          </p:nvPr>
        </p:nvSpPr>
        <p:spPr>
          <a:xfrm>
            <a:off x="277663" y="-2"/>
            <a:ext cx="8572501" cy="1270003"/>
          </a:xfrm>
          <a:prstGeom prst="rect">
            <a:avLst/>
          </a:prstGeom>
        </p:spPr>
        <p:txBody>
          <a:bodyPr lIns="45718" tIns="45718" rIns="45718" bIns="45718"/>
          <a:lstStyle>
            <a:lvl1pPr defTabSz="288036">
              <a:defRPr sz="6000">
                <a:solidFill>
                  <a:srgbClr val="000080"/>
                </a:solidFill>
                <a:uFill>
                  <a:solidFill>
                    <a:srgbClr val="000000"/>
                  </a:solidFill>
                </a:uFill>
              </a:defRPr>
            </a:lvl1pPr>
          </a:lstStyle>
          <a:p>
            <a:pPr/>
            <a:r>
              <a:t>Changes since 1990</a:t>
            </a:r>
          </a:p>
        </p:txBody>
      </p:sp>
      <p:sp>
        <p:nvSpPr>
          <p:cNvPr id="149" name="2:3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3:00</a:t>
            </a:r>
          </a:p>
        </p:txBody>
      </p:sp>
      <p:pic>
        <p:nvPicPr>
          <p:cNvPr id="150" name="Image" descr="Image"/>
          <p:cNvPicPr>
            <a:picLocks noChangeAspect="1"/>
          </p:cNvPicPr>
          <p:nvPr/>
        </p:nvPicPr>
        <p:blipFill>
          <a:blip r:embed="rId2">
            <a:extLst/>
          </a:blip>
          <a:stretch>
            <a:fillRect/>
          </a:stretch>
        </p:blipFill>
        <p:spPr>
          <a:xfrm>
            <a:off x="5400334" y="1270000"/>
            <a:ext cx="3449831" cy="5217161"/>
          </a:xfrm>
          <a:prstGeom prst="rect">
            <a:avLst/>
          </a:prstGeom>
          <a:ln w="12700">
            <a:miter lim="400000"/>
          </a:ln>
        </p:spPr>
      </p:pic>
      <p:pic>
        <p:nvPicPr>
          <p:cNvPr id="15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4217" y="602893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0453333" fill="hold"/>
                                        <p:tgtEl>
                                          <p:spTgt spid="15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1"/>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In historical perspective:…"/>
          <p:cNvSpPr txBox="1"/>
          <p:nvPr>
            <p:ph type="body" idx="4294967295"/>
          </p:nvPr>
        </p:nvSpPr>
        <p:spPr>
          <a:xfrm>
            <a:off x="277663" y="1270000"/>
            <a:ext cx="5177774" cy="4912706"/>
          </a:xfrm>
          <a:prstGeom prst="rect">
            <a:avLst/>
          </a:prstGeom>
        </p:spPr>
        <p:txBody>
          <a:bodyPr lIns="45718" tIns="45718" rIns="45718" bIns="45718" anchor="t"/>
          <a:lstStyle/>
          <a:p>
            <a:pPr marL="0" indent="0" defTabSz="233857">
              <a:spcBef>
                <a:spcPts val="1100"/>
              </a:spcBef>
              <a:buSzTx/>
              <a:buFont typeface="Arial"/>
              <a:buNone/>
              <a:defRPr b="1" sz="2790">
                <a:uFill>
                  <a:solidFill>
                    <a:srgbClr val="000000"/>
                  </a:solidFill>
                </a:uFill>
                <a:latin typeface="+mj-lt"/>
                <a:ea typeface="+mj-ea"/>
                <a:cs typeface="+mj-cs"/>
                <a:sym typeface="Helvetica"/>
              </a:defRPr>
            </a:pPr>
            <a:r>
              <a:t>Patel, Sandefur, and Subramanian: “Our basic point doesn’t require regressions”</a:t>
            </a:r>
          </a:p>
          <a:p>
            <a:pPr marL="123082" indent="-123082" defTabSz="233857">
              <a:spcBef>
                <a:spcPts val="1100"/>
              </a:spcBef>
              <a:buSzPct val="100000"/>
              <a:defRPr sz="2232">
                <a:uFill>
                  <a:solidFill>
                    <a:srgbClr val="000000"/>
                  </a:solidFill>
                </a:uFill>
                <a:latin typeface="Times New Roman"/>
                <a:ea typeface="Times New Roman"/>
                <a:cs typeface="Times New Roman"/>
                <a:sym typeface="Times New Roman"/>
              </a:defRPr>
            </a:pPr>
            <a:r>
              <a:t>[Of] the 43 countries the World Bank classified as “low income” in 1990, 65 percent have grown faster than the high-income average since 1990</a:t>
            </a:r>
          </a:p>
          <a:p>
            <a:pPr marL="123082" indent="-123082" defTabSz="233857">
              <a:spcBef>
                <a:spcPts val="1100"/>
              </a:spcBef>
              <a:buSzPct val="100000"/>
              <a:defRPr sz="2232">
                <a:uFill>
                  <a:solidFill>
                    <a:srgbClr val="000000"/>
                  </a:solidFill>
                </a:uFill>
                <a:latin typeface="Times New Roman"/>
                <a:ea typeface="Times New Roman"/>
                <a:cs typeface="Times New Roman"/>
                <a:sym typeface="Times New Roman"/>
              </a:defRPr>
            </a:pPr>
            <a:r>
              <a:t>The same is true for 82 percent of the 62 middle-income countries circa 1990</a:t>
            </a:r>
          </a:p>
          <a:p>
            <a:pPr marL="123082" indent="-123082" defTabSz="233857">
              <a:spcBef>
                <a:spcPts val="1100"/>
              </a:spcBef>
              <a:buSzPct val="100000"/>
              <a:defRPr sz="2232">
                <a:uFill>
                  <a:solidFill>
                    <a:srgbClr val="000000"/>
                  </a:solidFill>
                </a:uFill>
                <a:latin typeface="Times New Roman"/>
                <a:ea typeface="Times New Roman"/>
                <a:cs typeface="Times New Roman"/>
                <a:sym typeface="Times New Roman"/>
              </a:defRPr>
            </a:pPr>
            <a:r>
              <a:t>Not just that poor countries have sped up</a:t>
            </a:r>
          </a:p>
          <a:p>
            <a:pPr marL="123082" indent="-123082" defTabSz="233857">
              <a:spcBef>
                <a:spcPts val="1100"/>
              </a:spcBef>
              <a:buSzPct val="100000"/>
              <a:defRPr sz="2232">
                <a:uFill>
                  <a:solidFill>
                    <a:srgbClr val="000000"/>
                  </a:solidFill>
                </a:uFill>
                <a:latin typeface="Times New Roman"/>
                <a:ea typeface="Times New Roman"/>
                <a:cs typeface="Times New Roman"/>
                <a:sym typeface="Times New Roman"/>
              </a:defRPr>
            </a:pPr>
            <a:r>
              <a:t>Also that rich countries have slowed down</a:t>
            </a:r>
          </a:p>
        </p:txBody>
      </p:sp>
      <p:sp>
        <p:nvSpPr>
          <p:cNvPr id="154" name="Globalization Advances and Retreats"/>
          <p:cNvSpPr txBox="1"/>
          <p:nvPr>
            <p:ph type="title" idx="4294967295"/>
          </p:nvPr>
        </p:nvSpPr>
        <p:spPr>
          <a:xfrm>
            <a:off x="277663" y="-2"/>
            <a:ext cx="8572501" cy="1270003"/>
          </a:xfrm>
          <a:prstGeom prst="rect">
            <a:avLst/>
          </a:prstGeom>
        </p:spPr>
        <p:txBody>
          <a:bodyPr lIns="45718" tIns="45718" rIns="45718" bIns="45718"/>
          <a:lstStyle>
            <a:lvl1pPr defTabSz="181462">
              <a:defRPr sz="3780">
                <a:solidFill>
                  <a:srgbClr val="000080"/>
                </a:solidFill>
                <a:uFill>
                  <a:solidFill>
                    <a:srgbClr val="000000"/>
                  </a:solidFill>
                </a:uFill>
              </a:defRPr>
            </a:lvl1pPr>
          </a:lstStyle>
          <a:p>
            <a:pPr/>
            <a:r>
              <a:t>But There Is No Convergence Tendency</a:t>
            </a:r>
          </a:p>
        </p:txBody>
      </p:sp>
      <p:sp>
        <p:nvSpPr>
          <p:cNvPr id="155" name="2:3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1:15</a:t>
            </a:r>
          </a:p>
        </p:txBody>
      </p:sp>
      <p:pic>
        <p:nvPicPr>
          <p:cNvPr id="156" name="Image" descr="Image"/>
          <p:cNvPicPr>
            <a:picLocks noChangeAspect="1"/>
          </p:cNvPicPr>
          <p:nvPr/>
        </p:nvPicPr>
        <p:blipFill>
          <a:blip r:embed="rId2">
            <a:extLst/>
          </a:blip>
          <a:stretch>
            <a:fillRect/>
          </a:stretch>
        </p:blipFill>
        <p:spPr>
          <a:xfrm>
            <a:off x="5455437" y="1270000"/>
            <a:ext cx="3394728" cy="5217161"/>
          </a:xfrm>
          <a:prstGeom prst="rect">
            <a:avLst/>
          </a:prstGeom>
          <a:ln w="12700">
            <a:miter lim="400000"/>
          </a:ln>
        </p:spPr>
      </p:pic>
      <p:pic>
        <p:nvPicPr>
          <p:cNvPr id="15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8843" y="605546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5978321" fill="hold"/>
                                        <p:tgtEl>
                                          <p:spTgt spid="15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In historical perspective:…"/>
          <p:cNvSpPr txBox="1"/>
          <p:nvPr>
            <p:ph type="body" idx="4294967295"/>
          </p:nvPr>
        </p:nvSpPr>
        <p:spPr>
          <a:xfrm>
            <a:off x="277663" y="1270000"/>
            <a:ext cx="5177774" cy="4912706"/>
          </a:xfrm>
          <a:prstGeom prst="rect">
            <a:avLst/>
          </a:prstGeom>
        </p:spPr>
        <p:txBody>
          <a:bodyPr lIns="45718" tIns="45718" rIns="45718" bIns="45718" anchor="t"/>
          <a:lstStyle/>
          <a:p>
            <a:pPr marL="0" indent="0" defTabSz="201167">
              <a:spcBef>
                <a:spcPts val="900"/>
              </a:spcBef>
              <a:buSzTx/>
              <a:buFont typeface="Arial"/>
              <a:buNone/>
              <a:defRPr b="1">
                <a:uFill>
                  <a:solidFill>
                    <a:srgbClr val="000000"/>
                  </a:solidFill>
                </a:uFill>
                <a:latin typeface="+mj-lt"/>
                <a:ea typeface="+mj-ea"/>
                <a:cs typeface="+mj-cs"/>
                <a:sym typeface="Helvetica"/>
              </a:defRPr>
            </a:pPr>
            <a:r>
              <a:t>Patel, Sandefur, and Subramanian:</a:t>
            </a:r>
          </a:p>
          <a:p>
            <a:pPr marL="105877" indent="-105877" defTabSz="201167">
              <a:spcBef>
                <a:spcPts val="900"/>
              </a:spcBef>
              <a:buSzPct val="100000"/>
              <a:defRPr sz="1920">
                <a:uFill>
                  <a:solidFill>
                    <a:srgbClr val="000000"/>
                  </a:solidFill>
                </a:uFill>
                <a:latin typeface="Times New Roman"/>
                <a:ea typeface="Times New Roman"/>
                <a:cs typeface="Times New Roman"/>
                <a:sym typeface="Times New Roman"/>
              </a:defRPr>
            </a:pPr>
            <a:r>
              <a:t>The conclusion of the empirical growth literature in the 1990s was that convergence was conditional on poor countries achieving the level of human capital and governance in rich countries</a:t>
            </a:r>
          </a:p>
          <a:p>
            <a:pPr marL="105877" indent="-105877" defTabSz="201167">
              <a:spcBef>
                <a:spcPts val="900"/>
              </a:spcBef>
              <a:buSzPct val="100000"/>
              <a:defRPr sz="1920">
                <a:uFill>
                  <a:solidFill>
                    <a:srgbClr val="000000"/>
                  </a:solidFill>
                </a:uFill>
                <a:latin typeface="Times New Roman"/>
                <a:ea typeface="Times New Roman"/>
                <a:cs typeface="Times New Roman"/>
                <a:sym typeface="Times New Roman"/>
              </a:defRPr>
            </a:pPr>
            <a:r>
              <a:t>Economists’ standard “all else equal” fudge</a:t>
            </a:r>
          </a:p>
          <a:p>
            <a:pPr lvl="1" marL="273517" indent="-105877" defTabSz="201167">
              <a:spcBef>
                <a:spcPts val="900"/>
              </a:spcBef>
              <a:buSzPct val="100000"/>
              <a:defRPr sz="1920">
                <a:uFill>
                  <a:solidFill>
                    <a:srgbClr val="000000"/>
                  </a:solidFill>
                </a:uFill>
                <a:latin typeface="Times New Roman"/>
                <a:ea typeface="Times New Roman"/>
                <a:cs typeface="Times New Roman"/>
                <a:sym typeface="Times New Roman"/>
              </a:defRPr>
            </a:pPr>
            <a:r>
              <a:t>Dowrick and Delong (2003) noted this was…absurd</a:t>
            </a:r>
          </a:p>
          <a:p>
            <a:pPr lvl="1" marL="273517" indent="-105877" defTabSz="201167">
              <a:spcBef>
                <a:spcPts val="900"/>
              </a:spcBef>
              <a:buSzPct val="100000"/>
              <a:defRPr sz="1920">
                <a:uFill>
                  <a:solidFill>
                    <a:srgbClr val="000000"/>
                  </a:solidFill>
                </a:uFill>
                <a:latin typeface="Times New Roman"/>
                <a:ea typeface="Times New Roman"/>
                <a:cs typeface="Times New Roman"/>
                <a:sym typeface="Times New Roman"/>
              </a:defRPr>
            </a:pPr>
            <a:r>
              <a:t>Bangladesh can’t become Belgium overnight </a:t>
            </a:r>
          </a:p>
          <a:p>
            <a:pPr lvl="1" marL="273517" indent="-105877" defTabSz="201167">
              <a:spcBef>
                <a:spcPts val="900"/>
              </a:spcBef>
              <a:buSzPct val="100000"/>
              <a:defRPr sz="1920">
                <a:uFill>
                  <a:solidFill>
                    <a:srgbClr val="000000"/>
                  </a:solidFill>
                </a:uFill>
                <a:latin typeface="Times New Roman"/>
                <a:ea typeface="Times New Roman"/>
                <a:cs typeface="Times New Roman"/>
                <a:sym typeface="Times New Roman"/>
              </a:defRPr>
            </a:pPr>
            <a:r>
              <a:t>It didn’t have to</a:t>
            </a:r>
          </a:p>
          <a:p>
            <a:pPr lvl="1" marL="273517" indent="-105877" defTabSz="201167">
              <a:spcBef>
                <a:spcPts val="900"/>
              </a:spcBef>
              <a:buSzPct val="100000"/>
              <a:defRPr sz="1920">
                <a:uFill>
                  <a:solidFill>
                    <a:srgbClr val="000000"/>
                  </a:solidFill>
                </a:uFill>
                <a:latin typeface="Times New Roman"/>
                <a:ea typeface="Times New Roman"/>
                <a:cs typeface="Times New Roman"/>
                <a:sym typeface="Times New Roman"/>
              </a:defRPr>
            </a:pPr>
            <a:r>
              <a:t>Developing countries have managed to grow faster without such radical changes in their endowments or institutions</a:t>
            </a:r>
          </a:p>
        </p:txBody>
      </p:sp>
      <p:sp>
        <p:nvSpPr>
          <p:cNvPr id="160" name="Globalization Advances and Retreats"/>
          <p:cNvSpPr txBox="1"/>
          <p:nvPr>
            <p:ph type="title" idx="4294967295"/>
          </p:nvPr>
        </p:nvSpPr>
        <p:spPr>
          <a:xfrm>
            <a:off x="277663" y="-2"/>
            <a:ext cx="8572501" cy="1270003"/>
          </a:xfrm>
          <a:prstGeom prst="rect">
            <a:avLst/>
          </a:prstGeom>
        </p:spPr>
        <p:txBody>
          <a:bodyPr lIns="45718" tIns="45718" rIns="45718" bIns="45718"/>
          <a:lstStyle>
            <a:lvl1pPr defTabSz="184343">
              <a:defRPr sz="3839">
                <a:solidFill>
                  <a:srgbClr val="000080"/>
                </a:solidFill>
                <a:uFill>
                  <a:solidFill>
                    <a:srgbClr val="000000"/>
                  </a:solidFill>
                </a:uFill>
              </a:defRPr>
            </a:lvl1pPr>
          </a:lstStyle>
          <a:p>
            <a:pPr/>
            <a:r>
              <a:t>The Old Empirical Growth Literature</a:t>
            </a:r>
          </a:p>
        </p:txBody>
      </p:sp>
      <p:sp>
        <p:nvSpPr>
          <p:cNvPr id="161" name="2:3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3:45</a:t>
            </a:r>
          </a:p>
        </p:txBody>
      </p:sp>
      <p:pic>
        <p:nvPicPr>
          <p:cNvPr id="162" name="Image" descr="Image"/>
          <p:cNvPicPr>
            <a:picLocks noChangeAspect="1"/>
          </p:cNvPicPr>
          <p:nvPr/>
        </p:nvPicPr>
        <p:blipFill>
          <a:blip r:embed="rId2">
            <a:extLst/>
          </a:blip>
          <a:stretch>
            <a:fillRect/>
          </a:stretch>
        </p:blipFill>
        <p:spPr>
          <a:xfrm>
            <a:off x="5455437" y="1270000"/>
            <a:ext cx="3394728" cy="5217161"/>
          </a:xfrm>
          <a:prstGeom prst="rect">
            <a:avLst/>
          </a:prstGeom>
          <a:ln w="12700">
            <a:miter lim="400000"/>
          </a:ln>
        </p:spPr>
      </p:pic>
      <p:pic>
        <p:nvPicPr>
          <p:cNvPr id="16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7687" y="604220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19334988" fill="hold"/>
                                        <p:tgtEl>
                                          <p:spTgt spid="16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In historical perspective:…"/>
          <p:cNvSpPr txBox="1"/>
          <p:nvPr>
            <p:ph type="body" idx="4294967295"/>
          </p:nvPr>
        </p:nvSpPr>
        <p:spPr>
          <a:xfrm>
            <a:off x="277663" y="1270000"/>
            <a:ext cx="5177774" cy="4912706"/>
          </a:xfrm>
          <a:prstGeom prst="rect">
            <a:avLst/>
          </a:prstGeom>
        </p:spPr>
        <p:txBody>
          <a:bodyPr lIns="45718" tIns="45718" rIns="45718" bIns="45718" anchor="t"/>
          <a:lstStyle/>
          <a:p>
            <a:pPr marL="0" indent="0" defTabSz="158419">
              <a:spcBef>
                <a:spcPts val="700"/>
              </a:spcBef>
              <a:buSzTx/>
              <a:buFont typeface="Arial"/>
              <a:buNone/>
              <a:defRPr b="1" sz="1890">
                <a:uFill>
                  <a:solidFill>
                    <a:srgbClr val="000000"/>
                  </a:solidFill>
                </a:uFill>
                <a:latin typeface="+mj-lt"/>
                <a:ea typeface="+mj-ea"/>
                <a:cs typeface="+mj-cs"/>
                <a:sym typeface="Helvetica"/>
              </a:defRPr>
            </a:pPr>
            <a:r>
              <a:t>Patel, Sandefur, and Subramanian do not say:</a:t>
            </a:r>
          </a:p>
          <a:p>
            <a:pPr marL="83378"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Let’s think about this…</a:t>
            </a:r>
          </a:p>
          <a:p>
            <a:pPr marL="83378"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What are the obvious candidates?</a:t>
            </a:r>
          </a:p>
          <a:p>
            <a:pPr lvl="1" marL="215395"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The Great Recession and the Anemic Recovery</a:t>
            </a:r>
          </a:p>
          <a:p>
            <a:pPr lvl="2" marL="347411"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Institutional dysfunction in the Global North</a:t>
            </a:r>
          </a:p>
          <a:p>
            <a:pPr lvl="2" marL="347411"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Austerity and a failure to prioritize a return to full employment and growth</a:t>
            </a:r>
          </a:p>
          <a:p>
            <a:pPr lvl="1" marL="215395"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The coming of the value-chain economy</a:t>
            </a:r>
          </a:p>
          <a:p>
            <a:pPr lvl="2" marL="347411"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No longer having to keep your blue-collar assembly-line workers close to your engineers, your executives, and your brand creators</a:t>
            </a:r>
          </a:p>
          <a:p>
            <a:pPr lvl="1" marL="215395"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Modern information and communications technologies more generally</a:t>
            </a:r>
          </a:p>
          <a:p>
            <a:pPr lvl="2" marL="347411"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The internet</a:t>
            </a:r>
          </a:p>
          <a:p>
            <a:pPr lvl="2" marL="347411" indent="-83378" defTabSz="158419">
              <a:spcBef>
                <a:spcPts val="700"/>
              </a:spcBef>
              <a:buSzPct val="100000"/>
              <a:defRPr sz="1512">
                <a:uFill>
                  <a:solidFill>
                    <a:srgbClr val="000000"/>
                  </a:solidFill>
                </a:uFill>
                <a:latin typeface="Times New Roman"/>
                <a:ea typeface="Times New Roman"/>
                <a:cs typeface="Times New Roman"/>
                <a:sym typeface="Times New Roman"/>
              </a:defRPr>
            </a:pPr>
            <a:r>
              <a:t>Reduced distance in general—transoceanic airplane flights at a greatly increased pace</a:t>
            </a:r>
          </a:p>
        </p:txBody>
      </p:sp>
      <p:sp>
        <p:nvSpPr>
          <p:cNvPr id="166" name="Globalization Advances and Retreats"/>
          <p:cNvSpPr txBox="1"/>
          <p:nvPr>
            <p:ph type="title" idx="4294967295"/>
          </p:nvPr>
        </p:nvSpPr>
        <p:spPr>
          <a:xfrm>
            <a:off x="277663" y="-2"/>
            <a:ext cx="8572501" cy="1270003"/>
          </a:xfrm>
          <a:prstGeom prst="rect">
            <a:avLst/>
          </a:prstGeom>
        </p:spPr>
        <p:txBody>
          <a:bodyPr lIns="45718" tIns="45718" rIns="45718" bIns="45718"/>
          <a:lstStyle>
            <a:lvl1pPr defTabSz="181462">
              <a:defRPr sz="3780">
                <a:solidFill>
                  <a:srgbClr val="000080"/>
                </a:solidFill>
                <a:uFill>
                  <a:solidFill>
                    <a:srgbClr val="000000"/>
                  </a:solidFill>
                </a:uFill>
              </a:defRPr>
            </a:lvl1pPr>
          </a:lstStyle>
          <a:p>
            <a:pPr/>
            <a:r>
              <a:t>What Caused Post-2000 Convergence?</a:t>
            </a:r>
          </a:p>
        </p:txBody>
      </p:sp>
      <p:sp>
        <p:nvSpPr>
          <p:cNvPr id="167" name="2:30"/>
          <p:cNvSpPr txBox="1"/>
          <p:nvPr/>
        </p:nvSpPr>
        <p:spPr>
          <a:xfrm>
            <a:off x="734098" y="6487160"/>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5:30</a:t>
            </a:r>
          </a:p>
        </p:txBody>
      </p:sp>
      <p:pic>
        <p:nvPicPr>
          <p:cNvPr id="168" name="Image" descr="Image"/>
          <p:cNvPicPr>
            <a:picLocks noChangeAspect="1"/>
          </p:cNvPicPr>
          <p:nvPr/>
        </p:nvPicPr>
        <p:blipFill>
          <a:blip r:embed="rId2">
            <a:extLst/>
          </a:blip>
          <a:stretch>
            <a:fillRect/>
          </a:stretch>
        </p:blipFill>
        <p:spPr>
          <a:xfrm>
            <a:off x="5455437" y="1270000"/>
            <a:ext cx="3394728" cy="5217161"/>
          </a:xfrm>
          <a:prstGeom prst="rect">
            <a:avLst/>
          </a:prstGeom>
          <a:ln w="12700">
            <a:miter lim="400000"/>
          </a:ln>
        </p:spPr>
      </p:pic>
      <p:pic>
        <p:nvPicPr>
          <p:cNvPr id="16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30952" y="610852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26913333" fill="hold"/>
                                        <p:tgtEl>
                                          <p:spTgt spid="16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9"/>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Globalization Advances and Retreats"/>
          <p:cNvSpPr txBox="1"/>
          <p:nvPr>
            <p:ph type="body" idx="4294967295"/>
          </p:nvPr>
        </p:nvSpPr>
        <p:spPr>
          <a:xfrm>
            <a:off x="277663" y="1267121"/>
            <a:ext cx="8572501" cy="5349433"/>
          </a:xfrm>
          <a:prstGeom prst="rect">
            <a:avLst/>
          </a:prstGeom>
        </p:spPr>
        <p:txBody>
          <a:bodyPr lIns="45718" tIns="45718" rIns="45718" bIns="45718" anchor="t"/>
          <a:lstStyle/>
          <a:p>
            <a:pPr marL="0" indent="0" defTabSz="457200">
              <a:spcBef>
                <a:spcPts val="1200"/>
              </a:spcBef>
              <a:buSzTx/>
              <a:buFont typeface="Arial"/>
              <a:buNone/>
              <a:defRPr b="1" sz="3000">
                <a:uFill>
                  <a:solidFill>
                    <a:srgbClr val="000000"/>
                  </a:solidFill>
                </a:uFill>
                <a:latin typeface="+mj-lt"/>
                <a:ea typeface="+mj-ea"/>
                <a:cs typeface="+mj-cs"/>
                <a:sym typeface="Helvetica"/>
              </a:defRPr>
            </a:pPr>
            <a:r>
              <a:t>Convergence and Its Absence:</a:t>
            </a:r>
          </a:p>
          <a:p>
            <a:pPr marL="300789" indent="-300789" defTabSz="457200">
              <a:spcBef>
                <a:spcPts val="1200"/>
              </a:spcBef>
              <a:buSzPct val="100000"/>
              <a:defRPr>
                <a:uFill>
                  <a:solidFill>
                    <a:srgbClr val="000000"/>
                  </a:solidFill>
                </a:uFill>
                <a:latin typeface="Times New Roman"/>
                <a:ea typeface="Times New Roman"/>
                <a:cs typeface="Times New Roman"/>
                <a:sym typeface="Times New Roman"/>
              </a:defRPr>
            </a:pPr>
            <a:r>
              <a:t>What strikes you as important here?</a:t>
            </a:r>
          </a:p>
        </p:txBody>
      </p:sp>
      <p:sp>
        <p:nvSpPr>
          <p:cNvPr id="172" name="Discussion"/>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Discussion</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Big Ideas: Lecture 13: American Ascendancy"/>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15: Convergence &amp; Its Absence</a:t>
            </a:r>
          </a:p>
        </p:txBody>
      </p:sp>
      <p:sp>
        <p:nvSpPr>
          <p:cNvPr id="175" name="Takeaways from this class:"/>
          <p:cNvSpPr txBox="1"/>
          <p:nvPr>
            <p:ph type="body" idx="4294967295"/>
          </p:nvPr>
        </p:nvSpPr>
        <p:spPr>
          <a:xfrm>
            <a:off x="277663" y="1270000"/>
            <a:ext cx="8572501" cy="508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j-lt"/>
                <a:ea typeface="+mj-ea"/>
                <a:cs typeface="+mj-cs"/>
                <a:sym typeface="Helvetica"/>
              </a:defRPr>
            </a:lvl1pPr>
          </a:lstStyle>
          <a:p>
            <a:pPr/>
            <a:r>
              <a:t>Takeaways from this class:</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Catch Our Breath…"/>
          <p:cNvSpPr txBox="1"/>
          <p:nvPr>
            <p:ph type="title"/>
          </p:nvPr>
        </p:nvSpPr>
        <p:spPr>
          <a:xfrm>
            <a:off x="276457" y="-2"/>
            <a:ext cx="8572501" cy="1270003"/>
          </a:xfrm>
          <a:prstGeom prst="rect">
            <a:avLst/>
          </a:prstGeom>
        </p:spPr>
        <p:txBody>
          <a:bodyPr/>
          <a:lstStyle/>
          <a:p>
            <a:pPr/>
            <a:r>
              <a:t>Catch Our Breath…</a:t>
            </a:r>
          </a:p>
        </p:txBody>
      </p:sp>
      <p:sp>
        <p:nvSpPr>
          <p:cNvPr id="178"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79"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Notes"/>
          <p:cNvSpPr txBox="1"/>
          <p:nvPr>
            <p:ph type="title"/>
          </p:nvPr>
        </p:nvSpPr>
        <p:spPr>
          <a:xfrm>
            <a:off x="276457" y="-2"/>
            <a:ext cx="8572501" cy="1270003"/>
          </a:xfrm>
          <a:prstGeom prst="rect">
            <a:avLst/>
          </a:prstGeom>
        </p:spPr>
        <p:txBody>
          <a:bodyPr/>
          <a:lstStyle/>
          <a:p>
            <a:pPr/>
            <a:r>
              <a:t>Notes</a:t>
            </a:r>
          </a:p>
        </p:txBody>
      </p:sp>
      <p:sp>
        <p:nvSpPr>
          <p:cNvPr id="182" name="Body"/>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183"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About the Course"/>
          <p:cNvSpPr txBox="1"/>
          <p:nvPr>
            <p:ph type="title" idx="4294967295"/>
          </p:nvPr>
        </p:nvSpPr>
        <p:spPr>
          <a:xfrm>
            <a:off x="277663" y="139697"/>
            <a:ext cx="8572502"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61" name="The long 20th century will in all likelihood be seen in the future as the watershed in human experience:…"/>
          <p:cNvSpPr txBox="1"/>
          <p:nvPr>
            <p:ph type="body" sz="quarter" idx="4294967295"/>
          </p:nvPr>
        </p:nvSpPr>
        <p:spPr>
          <a:xfrm>
            <a:off x="277663" y="1267121"/>
            <a:ext cx="5024783" cy="2296266"/>
          </a:xfrm>
          <a:prstGeom prst="rect">
            <a:avLst/>
          </a:prstGeom>
        </p:spPr>
        <p:txBody>
          <a:bodyPr lIns="45718" tIns="45718" rIns="45718" bIns="45718" anchor="t"/>
          <a:lstStyle/>
          <a:p>
            <a:pPr marL="0" indent="0" defTabSz="323298">
              <a:spcBef>
                <a:spcPts val="700"/>
              </a:spcBef>
              <a:buSzTx/>
              <a:buNone/>
              <a:defRPr b="1" sz="1619">
                <a:uFill>
                  <a:solidFill>
                    <a:srgbClr val="000000"/>
                  </a:solidFill>
                </a:uFill>
                <a:latin typeface="+mj-lt"/>
                <a:ea typeface="+mj-ea"/>
                <a:cs typeface="+mj-cs"/>
                <a:sym typeface="Helvetica"/>
              </a:defRPr>
            </a:pPr>
            <a:r>
              <a:t>As of March 16: Things are not moving in the right direction: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R</a:t>
            </a:r>
            <a:r>
              <a:rPr baseline="-5998"/>
              <a:t>0</a:t>
            </a:r>
            <a:r>
              <a:t>?</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can the R</a:t>
            </a:r>
            <a:r>
              <a:rPr baseline="-5998"/>
              <a:t>0</a:t>
            </a:r>
            <a:r>
              <a:t> be changed?</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will the R</a:t>
            </a:r>
            <a:r>
              <a:rPr baseline="-5998"/>
              <a:t>0</a:t>
            </a:r>
            <a:r>
              <a:t> change?</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asymptote share of the population?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mortality rate?</a:t>
            </a:r>
          </a:p>
        </p:txBody>
      </p:sp>
      <p:pic>
        <p:nvPicPr>
          <p:cNvPr id="62" name="Image" descr="Image"/>
          <p:cNvPicPr>
            <a:picLocks noChangeAspect="1"/>
          </p:cNvPicPr>
          <p:nvPr/>
        </p:nvPicPr>
        <p:blipFill>
          <a:blip r:embed="rId2">
            <a:extLst/>
          </a:blip>
          <a:stretch>
            <a:fillRect/>
          </a:stretch>
        </p:blipFill>
        <p:spPr>
          <a:xfrm>
            <a:off x="5302445" y="1267121"/>
            <a:ext cx="3690465" cy="4647506"/>
          </a:xfrm>
          <a:prstGeom prst="rect">
            <a:avLst/>
          </a:prstGeom>
          <a:ln w="12700">
            <a:miter lim="400000"/>
          </a:ln>
        </p:spPr>
      </p:pic>
      <p:pic>
        <p:nvPicPr>
          <p:cNvPr id="63" name="Image" descr="Image"/>
          <p:cNvPicPr>
            <a:picLocks noChangeAspect="1"/>
          </p:cNvPicPr>
          <p:nvPr/>
        </p:nvPicPr>
        <p:blipFill>
          <a:blip r:embed="rId3">
            <a:extLst/>
          </a:blip>
          <a:stretch>
            <a:fillRect/>
          </a:stretch>
        </p:blipFill>
        <p:spPr>
          <a:xfrm>
            <a:off x="277663" y="4017610"/>
            <a:ext cx="4467385" cy="2662739"/>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66" name="The long 20th century will in all likelihood be seen in the future as the watershed in human experience:…"/>
          <p:cNvSpPr txBox="1"/>
          <p:nvPr>
            <p:ph type="body" sz="quarter" idx="4294967295"/>
          </p:nvPr>
        </p:nvSpPr>
        <p:spPr>
          <a:xfrm>
            <a:off x="277663" y="1267121"/>
            <a:ext cx="5024783" cy="2296266"/>
          </a:xfrm>
          <a:prstGeom prst="rect">
            <a:avLst/>
          </a:prstGeom>
        </p:spPr>
        <p:txBody>
          <a:bodyPr lIns="45718" tIns="45718" rIns="45718" bIns="45718" anchor="t"/>
          <a:lstStyle/>
          <a:p>
            <a:pPr marL="0" indent="0" defTabSz="323298">
              <a:spcBef>
                <a:spcPts val="700"/>
              </a:spcBef>
              <a:buSzTx/>
              <a:buNone/>
              <a:defRPr b="1" sz="1619">
                <a:uFill>
                  <a:solidFill>
                    <a:srgbClr val="000000"/>
                  </a:solidFill>
                </a:uFill>
                <a:latin typeface="+mj-lt"/>
                <a:ea typeface="+mj-ea"/>
                <a:cs typeface="+mj-cs"/>
                <a:sym typeface="Helvetica"/>
              </a:defRPr>
            </a:pPr>
            <a:r>
              <a:t>As of March 10: Things are not moving in the right direction: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R</a:t>
            </a:r>
            <a:r>
              <a:rPr baseline="-5998"/>
              <a:t>0</a:t>
            </a:r>
            <a:r>
              <a:t>?</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can the R</a:t>
            </a:r>
            <a:r>
              <a:rPr baseline="-5998"/>
              <a:t>0</a:t>
            </a:r>
            <a:r>
              <a:t> be changed?</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will the R</a:t>
            </a:r>
            <a:r>
              <a:rPr baseline="-5998"/>
              <a:t>0</a:t>
            </a:r>
            <a:r>
              <a:t> change?</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asymptote share of the population?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mortality rate?</a:t>
            </a:r>
          </a:p>
        </p:txBody>
      </p:sp>
      <p:pic>
        <p:nvPicPr>
          <p:cNvPr id="67" name="Image" descr="Image"/>
          <p:cNvPicPr>
            <a:picLocks noChangeAspect="1"/>
          </p:cNvPicPr>
          <p:nvPr/>
        </p:nvPicPr>
        <p:blipFill>
          <a:blip r:embed="rId2">
            <a:extLst/>
          </a:blip>
          <a:stretch>
            <a:fillRect/>
          </a:stretch>
        </p:blipFill>
        <p:spPr>
          <a:xfrm>
            <a:off x="277662" y="3563384"/>
            <a:ext cx="5024784" cy="3080921"/>
          </a:xfrm>
          <a:prstGeom prst="rect">
            <a:avLst/>
          </a:prstGeom>
          <a:ln w="12700">
            <a:miter lim="400000"/>
          </a:ln>
        </p:spPr>
      </p:pic>
      <p:pic>
        <p:nvPicPr>
          <p:cNvPr id="68" name="Image" descr="Image"/>
          <p:cNvPicPr>
            <a:picLocks noChangeAspect="1"/>
          </p:cNvPicPr>
          <p:nvPr/>
        </p:nvPicPr>
        <p:blipFill>
          <a:blip r:embed="rId3">
            <a:extLst/>
          </a:blip>
          <a:stretch>
            <a:fillRect/>
          </a:stretch>
        </p:blipFill>
        <p:spPr>
          <a:xfrm>
            <a:off x="5723025" y="1119015"/>
            <a:ext cx="3285195" cy="5673464"/>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71" name="The long 20th century will in all likelihood be seen in the future as the watershed in human experience:…"/>
          <p:cNvSpPr txBox="1"/>
          <p:nvPr>
            <p:ph type="body" sz="quarter" idx="4294967295"/>
          </p:nvPr>
        </p:nvSpPr>
        <p:spPr>
          <a:xfrm>
            <a:off x="277662" y="1267120"/>
            <a:ext cx="2166922" cy="5397505"/>
          </a:xfrm>
          <a:prstGeom prst="rect">
            <a:avLst/>
          </a:prstGeom>
        </p:spPr>
        <p:txBody>
          <a:bodyPr lIns="45718" tIns="45718" rIns="45718" bIns="45718" anchor="t"/>
          <a:lstStyle/>
          <a:p>
            <a:pPr marL="0" indent="0" defTabSz="266637">
              <a:spcBef>
                <a:spcPts val="600"/>
              </a:spcBef>
              <a:buSzTx/>
              <a:buNone/>
              <a:defRPr b="1" sz="1300">
                <a:uFill>
                  <a:solidFill>
                    <a:srgbClr val="000000"/>
                  </a:solidFill>
                </a:uFill>
                <a:latin typeface="+mj-lt"/>
                <a:ea typeface="+mj-ea"/>
                <a:cs typeface="+mj-cs"/>
                <a:sym typeface="Helvetica"/>
              </a:defRPr>
            </a:pPr>
            <a:r>
              <a:t>What I am watching:</a:t>
            </a:r>
          </a:p>
          <a:p>
            <a:pPr marL="140335" indent="-140335" defTabSz="266637">
              <a:spcBef>
                <a:spcPts val="600"/>
              </a:spcBef>
              <a:buSzPct val="100000"/>
              <a:defRPr b="1" sz="1300">
                <a:uFill>
                  <a:solidFill>
                    <a:srgbClr val="000000"/>
                  </a:solidFill>
                </a:uFill>
                <a:latin typeface="Times New Roman"/>
                <a:ea typeface="Times New Roman"/>
                <a:cs typeface="Times New Roman"/>
                <a:sym typeface="Times New Roman"/>
              </a:defRPr>
            </a:pPr>
            <a:r>
              <a:t>Max Roser &amp; Hannah Ritchie</a:t>
            </a:r>
            <a:r>
              <a:rPr b="0"/>
              <a:t>: </a:t>
            </a:r>
            <a:r>
              <a:rPr b="0" i="1"/>
              <a:t>Coronavirus Disease (COVID-19)</a:t>
            </a:r>
            <a:r>
              <a:rPr b="0"/>
              <a:t>_ &lt;</a:t>
            </a:r>
            <a:r>
              <a:rPr b="0" u="sng">
                <a:solidFill>
                  <a:srgbClr val="0000FF"/>
                </a:solidFill>
                <a:uFill>
                  <a:solidFill>
                    <a:srgbClr val="0000FF"/>
                  </a:solidFill>
                </a:uFill>
                <a:hlinkClick r:id="rId2" invalidUrl="" action="" tgtFrame="" tooltip="" history="1" highlightClick="0" endSnd="0"/>
              </a:rPr>
              <a:t>https://ourworldindata.org/coronavirus</a:t>
            </a:r>
            <a:r>
              <a:rPr b="0"/>
              <a:t>&gt;…</a:t>
            </a:r>
          </a:p>
          <a:p>
            <a:pPr marL="140335" indent="-140335" defTabSz="266637">
              <a:spcBef>
                <a:spcPts val="600"/>
              </a:spcBef>
              <a:buSzPct val="100000"/>
              <a:defRPr b="1" sz="1300">
                <a:uFill>
                  <a:solidFill>
                    <a:srgbClr val="000000"/>
                  </a:solidFill>
                </a:uFill>
                <a:latin typeface="Times New Roman"/>
                <a:ea typeface="Times New Roman"/>
                <a:cs typeface="Times New Roman"/>
                <a:sym typeface="Times New Roman"/>
              </a:defRPr>
            </a:pPr>
            <a:r>
              <a:t>Worldometer</a:t>
            </a:r>
            <a:r>
              <a:rPr b="0"/>
              <a:t>: </a:t>
            </a:r>
            <a:r>
              <a:rPr b="0" i="1"/>
              <a:t>Coronavirus Update (Live) </a:t>
            </a:r>
            <a:r>
              <a:rPr b="0"/>
              <a:t>&lt;</a:t>
            </a:r>
            <a:r>
              <a:rPr b="0" u="sng">
                <a:solidFill>
                  <a:srgbClr val="0000FF"/>
                </a:solidFill>
                <a:uFill>
                  <a:solidFill>
                    <a:srgbClr val="0000FF"/>
                  </a:solidFill>
                </a:uFill>
                <a:hlinkClick r:id="rId3" invalidUrl="" action="" tgtFrame="" tooltip="" history="1" highlightClick="0" endSnd="0"/>
              </a:rPr>
              <a:t>https://www.worldometers.info/coronavirus/</a:t>
            </a:r>
            <a:r>
              <a:rPr b="0"/>
              <a:t>&gt;: ‘125,599 Cases and 4,605 Deaths from COVID-19 Virus Outbreak…</a:t>
            </a:r>
          </a:p>
          <a:p>
            <a:pPr marL="140335" indent="-140335" defTabSz="266637">
              <a:spcBef>
                <a:spcPts val="600"/>
              </a:spcBef>
              <a:buSzPct val="100000"/>
              <a:defRPr i="1" sz="1300">
                <a:uFill>
                  <a:solidFill>
                    <a:srgbClr val="000000"/>
                  </a:solidFill>
                </a:uFill>
                <a:latin typeface="Times New Roman"/>
                <a:ea typeface="Times New Roman"/>
                <a:cs typeface="Times New Roman"/>
                <a:sym typeface="Times New Roman"/>
              </a:defRPr>
            </a:pPr>
            <a:r>
              <a:t>FT Coronavirus Tracker</a:t>
            </a:r>
            <a:r>
              <a:rPr i="0"/>
              <a:t> &lt;</a:t>
            </a:r>
            <a:r>
              <a:rPr i="0" u="sng">
                <a:solidFill>
                  <a:srgbClr val="0000FF"/>
                </a:solidFill>
                <a:uFill>
                  <a:solidFill>
                    <a:srgbClr val="0000FF"/>
                  </a:solidFill>
                </a:uFill>
                <a:hlinkClick r:id="rId4" invalidUrl="" action="" tgtFrame="" tooltip="" history="1" highlightClick="0" endSnd="0"/>
              </a:rPr>
              <a:t>https://www.ft.com/content/a26fbf7e-48f8-11ea-aeb3-955839e06441</a:t>
            </a:r>
            <a:r>
              <a:rPr i="0"/>
              <a:t>&gt;</a:t>
            </a:r>
          </a:p>
          <a:p>
            <a:pPr marL="140335" indent="-140335" defTabSz="266637">
              <a:spcBef>
                <a:spcPts val="600"/>
              </a:spcBef>
              <a:buSzPct val="100000"/>
              <a:defRPr sz="13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https://www.nytimes.com/interactive/2020/us/coronavirus-us-cases.html</a:t>
            </a:r>
            <a:r>
              <a:t>&gt;</a:t>
            </a:r>
          </a:p>
        </p:txBody>
      </p:sp>
      <p:pic>
        <p:nvPicPr>
          <p:cNvPr id="72" name="Image" descr="Image"/>
          <p:cNvPicPr>
            <a:picLocks noChangeAspect="1"/>
          </p:cNvPicPr>
          <p:nvPr/>
        </p:nvPicPr>
        <p:blipFill>
          <a:blip r:embed="rId6">
            <a:extLst/>
          </a:blip>
          <a:stretch>
            <a:fillRect/>
          </a:stretch>
        </p:blipFill>
        <p:spPr>
          <a:xfrm>
            <a:off x="2444583" y="1267124"/>
            <a:ext cx="6405581" cy="4040005"/>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75" name="The long 20th century will in all likelihood be seen in the future as the watershed in human experience:…"/>
          <p:cNvSpPr txBox="1"/>
          <p:nvPr>
            <p:ph type="body" sz="quarter" idx="4294967295"/>
          </p:nvPr>
        </p:nvSpPr>
        <p:spPr>
          <a:xfrm>
            <a:off x="277663" y="1267121"/>
            <a:ext cx="8572501" cy="887214"/>
          </a:xfrm>
          <a:prstGeom prst="rect">
            <a:avLst/>
          </a:prstGeom>
        </p:spPr>
        <p:txBody>
          <a:bodyPr lIns="45718" tIns="45718" rIns="45718" bIns="45718" anchor="t"/>
          <a:lstStyle/>
          <a:p>
            <a:pPr marL="0" indent="0" defTabSz="270341">
              <a:spcBef>
                <a:spcPts val="600"/>
              </a:spcBef>
              <a:buSzTx/>
              <a:buNone/>
              <a:defRPr b="1" sz="1300">
                <a:uFill>
                  <a:solidFill>
                    <a:srgbClr val="000000"/>
                  </a:solidFill>
                </a:uFill>
                <a:latin typeface="+mj-lt"/>
                <a:ea typeface="+mj-ea"/>
                <a:cs typeface="+mj-cs"/>
                <a:sym typeface="Helvetica"/>
              </a:defRPr>
            </a:pPr>
            <a:r>
              <a:t>It’s a Thing for Geezers!</a:t>
            </a:r>
          </a:p>
          <a:p>
            <a:pPr marL="142285" indent="-142285" defTabSz="270341">
              <a:spcBef>
                <a:spcPts val="600"/>
              </a:spcBef>
              <a:buSzPct val="100000"/>
              <a:defRPr sz="1300">
                <a:uFill>
                  <a:solidFill>
                    <a:srgbClr val="000000"/>
                  </a:solidFill>
                </a:uFill>
                <a:latin typeface="Times New Roman"/>
                <a:ea typeface="Times New Roman"/>
                <a:cs typeface="Times New Roman"/>
                <a:sym typeface="Times New Roman"/>
              </a:defRPr>
            </a:pPr>
            <a:r>
              <a:t>Mortality for the Youngs very low…</a:t>
            </a:r>
          </a:p>
          <a:p>
            <a:pPr marL="142285" indent="-142285" defTabSz="270341">
              <a:spcBef>
                <a:spcPts val="600"/>
              </a:spcBef>
              <a:buSzPct val="100000"/>
              <a:defRPr sz="1300">
                <a:uFill>
                  <a:solidFill>
                    <a:srgbClr val="000000"/>
                  </a:solidFill>
                </a:uFill>
                <a:latin typeface="Times New Roman"/>
                <a:ea typeface="Times New Roman"/>
                <a:cs typeface="Times New Roman"/>
                <a:sym typeface="Times New Roman"/>
              </a:defRPr>
            </a:pPr>
            <a:r>
              <a:t>It’s the flu for them…</a:t>
            </a:r>
          </a:p>
        </p:txBody>
      </p:sp>
      <p:pic>
        <p:nvPicPr>
          <p:cNvPr id="76" name="Image" descr="Image"/>
          <p:cNvPicPr>
            <a:picLocks noChangeAspect="1"/>
          </p:cNvPicPr>
          <p:nvPr/>
        </p:nvPicPr>
        <p:blipFill>
          <a:blip r:embed="rId2">
            <a:extLst/>
          </a:blip>
          <a:stretch>
            <a:fillRect/>
          </a:stretch>
        </p:blipFill>
        <p:spPr>
          <a:xfrm>
            <a:off x="73815" y="2154334"/>
            <a:ext cx="8837049" cy="439158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a:t>
            </a:r>
          </a:p>
        </p:txBody>
      </p:sp>
      <p:sp>
        <p:nvSpPr>
          <p:cNvPr id="79"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China Beat It!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Shut down Wuhan when 200 cases per day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That seems to have been a good decision</a:t>
            </a:r>
          </a:p>
        </p:txBody>
      </p:sp>
      <p:pic>
        <p:nvPicPr>
          <p:cNvPr id="80" name="Image" descr="Image"/>
          <p:cNvPicPr>
            <a:picLocks noChangeAspect="1"/>
          </p:cNvPicPr>
          <p:nvPr/>
        </p:nvPicPr>
        <p:blipFill>
          <a:blip r:embed="rId2">
            <a:extLst/>
          </a:blip>
          <a:stretch>
            <a:fillRect/>
          </a:stretch>
        </p:blipFill>
        <p:spPr>
          <a:xfrm>
            <a:off x="560811" y="2397372"/>
            <a:ext cx="7320740" cy="4267253"/>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83" name="The long 20th century will in all likelihood be seen in the future as the watershed in human experience:…"/>
          <p:cNvSpPr txBox="1"/>
          <p:nvPr>
            <p:ph type="body" sz="quarter" idx="4294967295"/>
          </p:nvPr>
        </p:nvSpPr>
        <p:spPr>
          <a:xfrm>
            <a:off x="277663" y="1267121"/>
            <a:ext cx="8572501" cy="1348492"/>
          </a:xfrm>
          <a:prstGeom prst="rect">
            <a:avLst/>
          </a:prstGeom>
        </p:spPr>
        <p:txBody>
          <a:bodyPr lIns="45718" tIns="45718" rIns="45718" bIns="45718" anchor="t"/>
          <a:lstStyle/>
          <a:p>
            <a:pPr marL="0" indent="0" defTabSz="244418">
              <a:spcBef>
                <a:spcPts val="500"/>
              </a:spcBef>
              <a:buSzTx/>
              <a:buNone/>
              <a:defRPr b="1" sz="1200">
                <a:uFill>
                  <a:solidFill>
                    <a:srgbClr val="000000"/>
                  </a:solidFill>
                </a:uFill>
                <a:latin typeface="+mj-lt"/>
                <a:ea typeface="+mj-ea"/>
                <a:cs typeface="+mj-cs"/>
                <a:sym typeface="Helvetica"/>
              </a:defRPr>
            </a:pPr>
            <a:r>
              <a:t>When Is It Appropriate to Move on This?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Immediate social distancing…</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Self-isolate if you have a cough and a fever…</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84" name="Image" descr="Image"/>
          <p:cNvPicPr>
            <a:picLocks noChangeAspect="1"/>
          </p:cNvPicPr>
          <p:nvPr/>
        </p:nvPicPr>
        <p:blipFill>
          <a:blip r:embed="rId2">
            <a:extLst/>
          </a:blip>
          <a:stretch>
            <a:fillRect/>
          </a:stretch>
        </p:blipFill>
        <p:spPr>
          <a:xfrm>
            <a:off x="1488597" y="2615611"/>
            <a:ext cx="5853745" cy="4052592"/>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 name="Catch Our Breath…"/>
          <p:cNvSpPr txBox="1"/>
          <p:nvPr>
            <p:ph type="title"/>
          </p:nvPr>
        </p:nvSpPr>
        <p:spPr>
          <a:xfrm>
            <a:off x="276457" y="-3"/>
            <a:ext cx="8572501" cy="1270005"/>
          </a:xfrm>
          <a:prstGeom prst="rect">
            <a:avLst/>
          </a:prstGeom>
        </p:spPr>
        <p:txBody>
          <a:bodyPr/>
          <a:lstStyle/>
          <a:p>
            <a:pPr/>
            <a:r>
              <a:t>Catch Our Breath…</a:t>
            </a:r>
          </a:p>
        </p:txBody>
      </p:sp>
      <p:sp>
        <p:nvSpPr>
          <p:cNvPr id="87" name="Ask a couple of questions?…"/>
          <p:cNvSpPr txBox="1"/>
          <p:nvPr>
            <p:ph type="body" sz="half" idx="1"/>
          </p:nvPr>
        </p:nvSpPr>
        <p:spPr>
          <a:xfrm>
            <a:off x="276455" y="1270000"/>
            <a:ext cx="3810005"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88"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